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2" r:id="rId17"/>
    <p:sldId id="273" r:id="rId18"/>
    <p:sldId id="275" r:id="rId19"/>
    <p:sldId id="277" r:id="rId20"/>
    <p:sldId id="332" r:id="rId21"/>
    <p:sldId id="281" r:id="rId22"/>
    <p:sldId id="350" r:id="rId23"/>
    <p:sldId id="285" r:id="rId24"/>
    <p:sldId id="286" r:id="rId25"/>
    <p:sldId id="287" r:id="rId26"/>
    <p:sldId id="288" r:id="rId27"/>
    <p:sldId id="289" r:id="rId28"/>
    <p:sldId id="291" r:id="rId29"/>
    <p:sldId id="292" r:id="rId30"/>
    <p:sldId id="296" r:id="rId31"/>
    <p:sldId id="297" r:id="rId32"/>
    <p:sldId id="300" r:id="rId33"/>
    <p:sldId id="301" r:id="rId34"/>
    <p:sldId id="304" r:id="rId35"/>
    <p:sldId id="309" r:id="rId36"/>
    <p:sldId id="310" r:id="rId37"/>
    <p:sldId id="312" r:id="rId38"/>
    <p:sldId id="314" r:id="rId39"/>
    <p:sldId id="315" r:id="rId40"/>
    <p:sldId id="316" r:id="rId41"/>
    <p:sldId id="317" r:id="rId42"/>
    <p:sldId id="318" r:id="rId43"/>
    <p:sldId id="349" r:id="rId4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048D494B-3802-41D3-AFC9-00264898E5B9}">
          <p14:sldIdLst>
            <p14:sldId id="256"/>
            <p14:sldId id="257"/>
            <p14:sldId id="258"/>
            <p14:sldId id="259"/>
            <p14:sldId id="260"/>
            <p14:sldId id="261"/>
            <p14:sldId id="262"/>
            <p14:sldId id="263"/>
            <p14:sldId id="264"/>
            <p14:sldId id="265"/>
            <p14:sldId id="266"/>
            <p14:sldId id="267"/>
            <p14:sldId id="268"/>
            <p14:sldId id="269"/>
            <p14:sldId id="270"/>
            <p14:sldId id="272"/>
            <p14:sldId id="273"/>
            <p14:sldId id="275"/>
            <p14:sldId id="277"/>
            <p14:sldId id="332"/>
            <p14:sldId id="281"/>
            <p14:sldId id="350"/>
            <p14:sldId id="285"/>
            <p14:sldId id="286"/>
            <p14:sldId id="287"/>
            <p14:sldId id="288"/>
            <p14:sldId id="289"/>
            <p14:sldId id="291"/>
            <p14:sldId id="292"/>
            <p14:sldId id="296"/>
            <p14:sldId id="297"/>
            <p14:sldId id="300"/>
            <p14:sldId id="301"/>
            <p14:sldId id="304"/>
            <p14:sldId id="309"/>
            <p14:sldId id="310"/>
            <p14:sldId id="312"/>
            <p14:sldId id="314"/>
            <p14:sldId id="315"/>
            <p14:sldId id="316"/>
            <p14:sldId id="317"/>
            <p14:sldId id="318"/>
            <p14:sldId id="349"/>
          </p14:sldIdLst>
        </p14:section>
        <p14:section name="Untitled Section" id="{4848C77F-2596-4E17-B4F5-500305321565}">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3" d="100"/>
          <a:sy n="113" d="100"/>
        </p:scale>
        <p:origin x="510" y="10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F48D4658-3164-42CF-85C7-479D48728EC3}" type="datetimeFigureOut">
              <a:rPr lang="en-US" smtClean="0"/>
              <a:pPr/>
              <a:t>4/11/2024</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673FC50D-A940-4F27-AE16-16AA0652498C}" type="slidenum">
              <a:rPr lang="en-US" smtClean="0"/>
              <a:pPr/>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588442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48D4658-3164-42CF-85C7-479D48728EC3}" type="datetimeFigureOut">
              <a:rPr lang="en-US" smtClean="0"/>
              <a:pPr/>
              <a:t>4/11/2024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3FC50D-A940-4F27-AE16-16AA0652498C}" type="slidenum">
              <a:rPr lang="en-US" smtClean="0"/>
              <a:pPr/>
              <a:t>‹#›</a:t>
            </a:fld>
            <a:endParaRPr lang="en-US"/>
          </a:p>
        </p:txBody>
      </p:sp>
    </p:spTree>
    <p:extLst>
      <p:ext uri="{BB962C8B-B14F-4D97-AF65-F5344CB8AC3E}">
        <p14:creationId xmlns:p14="http://schemas.microsoft.com/office/powerpoint/2010/main" val="30182654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48D4658-3164-42CF-85C7-479D48728EC3}" type="datetimeFigureOut">
              <a:rPr lang="en-US" smtClean="0"/>
              <a:pPr/>
              <a:t>4/11/2024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pPr/>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274249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48D4658-3164-42CF-85C7-479D48728EC3}" type="datetimeFigureOut">
              <a:rPr lang="en-US" smtClean="0"/>
              <a:pPr/>
              <a:t>4/11/2024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pPr/>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684376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48D4658-3164-42CF-85C7-479D48728EC3}" type="datetimeFigureOut">
              <a:rPr lang="en-US" smtClean="0"/>
              <a:pPr/>
              <a:t>4/11/2024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pPr/>
              <a:t>‹#›</a:t>
            </a:fld>
            <a:endParaRPr lang="en-US"/>
          </a:p>
        </p:txBody>
      </p:sp>
    </p:spTree>
    <p:extLst>
      <p:ext uri="{BB962C8B-B14F-4D97-AF65-F5344CB8AC3E}">
        <p14:creationId xmlns:p14="http://schemas.microsoft.com/office/powerpoint/2010/main" val="2887241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48D4658-3164-42CF-85C7-479D48728EC3}" type="datetimeFigureOut">
              <a:rPr lang="en-US" smtClean="0"/>
              <a:pPr/>
              <a:t>4/11/2024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pPr/>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088538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48D4658-3164-42CF-85C7-479D48728EC3}" type="datetimeFigureOut">
              <a:rPr lang="en-US" smtClean="0"/>
              <a:pPr/>
              <a:t>4/11/2024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pPr/>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827140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48D4658-3164-42CF-85C7-479D48728EC3}" type="datetimeFigureOut">
              <a:rPr lang="en-US" smtClean="0"/>
              <a:pPr/>
              <a:t>4/11/2024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pPr/>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131418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48D4658-3164-42CF-85C7-479D48728EC3}" type="datetimeFigureOut">
              <a:rPr lang="en-US" smtClean="0"/>
              <a:pPr/>
              <a:t>4/11/2024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pPr/>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503602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48D4658-3164-42CF-85C7-479D48728EC3}" type="datetimeFigureOut">
              <a:rPr lang="en-US" smtClean="0"/>
              <a:pPr/>
              <a:t>4/11/2024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pPr/>
              <a:t>‹#›</a:t>
            </a:fld>
            <a:endParaRPr lang="en-US"/>
          </a:p>
        </p:txBody>
      </p:sp>
    </p:spTree>
    <p:extLst>
      <p:ext uri="{BB962C8B-B14F-4D97-AF65-F5344CB8AC3E}">
        <p14:creationId xmlns:p14="http://schemas.microsoft.com/office/powerpoint/2010/main" val="4124479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48D4658-3164-42CF-85C7-479D48728EC3}" type="datetimeFigureOut">
              <a:rPr lang="en-US" smtClean="0"/>
              <a:pPr/>
              <a:t>4/11/2024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pPr/>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135181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48D4658-3164-42CF-85C7-479D48728EC3}" type="datetimeFigureOut">
              <a:rPr lang="en-US" smtClean="0"/>
              <a:pPr/>
              <a:t>4/11/2024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3FC50D-A940-4F27-AE16-16AA0652498C}" type="slidenum">
              <a:rPr lang="en-US" smtClean="0"/>
              <a:pPr/>
              <a:t>‹#›</a:t>
            </a:fld>
            <a:endParaRPr lang="en-US"/>
          </a:p>
        </p:txBody>
      </p:sp>
    </p:spTree>
    <p:extLst>
      <p:ext uri="{BB962C8B-B14F-4D97-AF65-F5344CB8AC3E}">
        <p14:creationId xmlns:p14="http://schemas.microsoft.com/office/powerpoint/2010/main" val="35123666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48D4658-3164-42CF-85C7-479D48728EC3}" type="datetimeFigureOut">
              <a:rPr lang="en-US" smtClean="0"/>
              <a:pPr/>
              <a:t>4/11/2024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73FC50D-A940-4F27-AE16-16AA0652498C}" type="slidenum">
              <a:rPr lang="en-US" smtClean="0"/>
              <a:pPr/>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460571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48D4658-3164-42CF-85C7-479D48728EC3}" type="datetimeFigureOut">
              <a:rPr lang="en-US" smtClean="0"/>
              <a:pPr/>
              <a:t>4/11/2024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73FC50D-A940-4F27-AE16-16AA0652498C}" type="slidenum">
              <a:rPr lang="en-US" smtClean="0"/>
              <a:pPr/>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384436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8D4658-3164-42CF-85C7-479D48728EC3}" type="datetimeFigureOut">
              <a:rPr lang="en-US" smtClean="0"/>
              <a:pPr/>
              <a:t>4/11/2024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73FC50D-A940-4F27-AE16-16AA0652498C}" type="slidenum">
              <a:rPr lang="en-US" smtClean="0"/>
              <a:pPr/>
              <a:t>‹#›</a:t>
            </a:fld>
            <a:endParaRPr lang="en-US"/>
          </a:p>
        </p:txBody>
      </p:sp>
    </p:spTree>
    <p:extLst>
      <p:ext uri="{BB962C8B-B14F-4D97-AF65-F5344CB8AC3E}">
        <p14:creationId xmlns:p14="http://schemas.microsoft.com/office/powerpoint/2010/main" val="8040242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48D4658-3164-42CF-85C7-479D48728EC3}" type="datetimeFigureOut">
              <a:rPr lang="en-US" smtClean="0"/>
              <a:pPr/>
              <a:t>4/11/2024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3FC50D-A940-4F27-AE16-16AA0652498C}" type="slidenum">
              <a:rPr lang="en-US" smtClean="0"/>
              <a:pPr/>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456427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48D4658-3164-42CF-85C7-479D48728EC3}" type="datetimeFigureOut">
              <a:rPr lang="en-US" smtClean="0"/>
              <a:pPr/>
              <a:t>4/11/2024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3FC50D-A940-4F27-AE16-16AA0652498C}" type="slidenum">
              <a:rPr lang="en-US" smtClean="0"/>
              <a:pPr/>
              <a:t>‹#›</a:t>
            </a:fld>
            <a:endParaRPr lang="en-US"/>
          </a:p>
        </p:txBody>
      </p:sp>
    </p:spTree>
    <p:extLst>
      <p:ext uri="{BB962C8B-B14F-4D97-AF65-F5344CB8AC3E}">
        <p14:creationId xmlns:p14="http://schemas.microsoft.com/office/powerpoint/2010/main" val="30724286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F48D4658-3164-42CF-85C7-479D48728EC3}" type="datetimeFigureOut">
              <a:rPr lang="en-US" smtClean="0"/>
              <a:pPr/>
              <a:t>4/11/2024</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673FC50D-A940-4F27-AE16-16AA0652498C}" type="slidenum">
              <a:rPr lang="en-US" smtClean="0"/>
              <a:pPr/>
              <a:t>‹#›</a:t>
            </a:fld>
            <a:endParaRPr lang="en-US"/>
          </a:p>
        </p:txBody>
      </p:sp>
    </p:spTree>
    <p:extLst>
      <p:ext uri="{BB962C8B-B14F-4D97-AF65-F5344CB8AC3E}">
        <p14:creationId xmlns:p14="http://schemas.microsoft.com/office/powerpoint/2010/main" val="4578733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4D751F-E95C-4E4F-8845-73E0197BC66B}"/>
              </a:ext>
            </a:extLst>
          </p:cNvPr>
          <p:cNvSpPr>
            <a:spLocks noGrp="1"/>
          </p:cNvSpPr>
          <p:nvPr>
            <p:ph type="ctrTitle"/>
          </p:nvPr>
        </p:nvSpPr>
        <p:spPr/>
        <p:txBody>
          <a:bodyPr/>
          <a:lstStyle/>
          <a:p>
            <a:r>
              <a:rPr lang="en-US" sz="2400" cap="all" dirty="0">
                <a:solidFill>
                  <a:srgbClr val="000000"/>
                </a:solidFill>
                <a:effectLst/>
                <a:latin typeface="Times New Roman" panose="02020603050405020304" pitchFamily="18" charset="0"/>
                <a:ea typeface="Times New Roman" panose="02020603050405020304" pitchFamily="18" charset="0"/>
              </a:rPr>
              <a:t>Traditional medicine </a:t>
            </a:r>
            <a:endParaRPr lang="en-US" sz="2400" dirty="0"/>
          </a:p>
        </p:txBody>
      </p:sp>
    </p:spTree>
    <p:extLst>
      <p:ext uri="{BB962C8B-B14F-4D97-AF65-F5344CB8AC3E}">
        <p14:creationId xmlns:p14="http://schemas.microsoft.com/office/powerpoint/2010/main" val="37232370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99EC96-C19A-418A-A82D-F59629E64BA6}"/>
              </a:ext>
            </a:extLst>
          </p:cNvPr>
          <p:cNvSpPr>
            <a:spLocks noGrp="1"/>
          </p:cNvSpPr>
          <p:nvPr>
            <p:ph type="title"/>
          </p:nvPr>
        </p:nvSpPr>
        <p:spPr/>
        <p:txBody>
          <a:bodyPr>
            <a:normAutofit fontScale="90000"/>
          </a:bodyPr>
          <a:lstStyle/>
          <a:p>
            <a:r>
              <a:rPr lang="en-US" dirty="0"/>
              <a:t>Ethnomedicine or folk medicine</a:t>
            </a:r>
            <a:br>
              <a:rPr lang="ru-RU" dirty="0"/>
            </a:br>
            <a:endParaRPr lang="en-US" dirty="0"/>
          </a:p>
        </p:txBody>
      </p:sp>
      <p:sp>
        <p:nvSpPr>
          <p:cNvPr id="3" name="Content Placeholder 2">
            <a:extLst>
              <a:ext uri="{FF2B5EF4-FFF2-40B4-BE49-F238E27FC236}">
                <a16:creationId xmlns:a16="http://schemas.microsoft.com/office/drawing/2014/main" id="{2E81CCFE-9DDC-4D7C-BB45-EDBA8EA42593}"/>
              </a:ext>
            </a:extLst>
          </p:cNvPr>
          <p:cNvSpPr>
            <a:spLocks noGrp="1"/>
          </p:cNvSpPr>
          <p:nvPr>
            <p:ph idx="1"/>
          </p:nvPr>
        </p:nvSpPr>
        <p:spPr>
          <a:xfrm>
            <a:off x="1303871" y="2285999"/>
            <a:ext cx="9601196" cy="3318936"/>
          </a:xfrm>
        </p:spPr>
        <p:txBody>
          <a:bodyPr>
            <a:normAutofit fontScale="92500" lnSpcReduction="10000"/>
          </a:bodyPr>
          <a:lstStyle/>
          <a:p>
            <a:endParaRPr lang="ru-RU" dirty="0"/>
          </a:p>
          <a:p>
            <a:r>
              <a:rPr lang="en-US" dirty="0"/>
              <a:t>A set of experiences and their practical application to preserve health, prolong life, prevent and treat diseases discovered by the people themselves is called ethnomedicine or folk medicine.</a:t>
            </a:r>
          </a:p>
          <a:p>
            <a:r>
              <a:rPr lang="en-US" dirty="0"/>
              <a:t>This knowledge was acquired through experience and was passed down from generation to generation, first orally and then in writing.</a:t>
            </a:r>
          </a:p>
          <a:p>
            <a:r>
              <a:rPr lang="en-US" dirty="0"/>
              <a:t>It is experiential, empirical medicine, but most often imbued with mysticism, superstition and conservative ideas, which gave room for magic, quackery, and quackery to infiltrate within it, which are difficult to separate from each other.</a:t>
            </a:r>
          </a:p>
        </p:txBody>
      </p:sp>
    </p:spTree>
    <p:extLst>
      <p:ext uri="{BB962C8B-B14F-4D97-AF65-F5344CB8AC3E}">
        <p14:creationId xmlns:p14="http://schemas.microsoft.com/office/powerpoint/2010/main" val="16279133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935C13-CF2B-4865-A0DF-F1D6215C2F59}"/>
              </a:ext>
            </a:extLst>
          </p:cNvPr>
          <p:cNvSpPr>
            <a:spLocks noGrp="1"/>
          </p:cNvSpPr>
          <p:nvPr>
            <p:ph type="title"/>
          </p:nvPr>
        </p:nvSpPr>
        <p:spPr/>
        <p:txBody>
          <a:bodyPr>
            <a:normAutofit/>
          </a:bodyPr>
          <a:lstStyle/>
          <a:p>
            <a:r>
              <a:rPr lang="en-US" dirty="0"/>
              <a:t>Scientific medicine</a:t>
            </a:r>
          </a:p>
        </p:txBody>
      </p:sp>
      <p:sp>
        <p:nvSpPr>
          <p:cNvPr id="3" name="Content Placeholder 2">
            <a:extLst>
              <a:ext uri="{FF2B5EF4-FFF2-40B4-BE49-F238E27FC236}">
                <a16:creationId xmlns:a16="http://schemas.microsoft.com/office/drawing/2014/main" id="{756C6D75-E6AC-48E4-97A2-E28FCD747823}"/>
              </a:ext>
            </a:extLst>
          </p:cNvPr>
          <p:cNvSpPr>
            <a:spLocks noGrp="1"/>
          </p:cNvSpPr>
          <p:nvPr>
            <p:ph idx="1"/>
          </p:nvPr>
        </p:nvSpPr>
        <p:spPr>
          <a:xfrm>
            <a:off x="1295402" y="2412998"/>
            <a:ext cx="9601196" cy="3318936"/>
          </a:xfrm>
        </p:spPr>
        <p:txBody>
          <a:bodyPr/>
          <a:lstStyle/>
          <a:p>
            <a:endParaRPr lang="ru-RU" dirty="0"/>
          </a:p>
          <a:p>
            <a:r>
              <a:rPr lang="en-US" dirty="0"/>
              <a:t>As a special field of natural sciences, scientific medicine developed in the second half of the 19th century, which uses scientific achievements to preserve health, prevent diseases and treat them.</a:t>
            </a:r>
          </a:p>
        </p:txBody>
      </p:sp>
    </p:spTree>
    <p:extLst>
      <p:ext uri="{BB962C8B-B14F-4D97-AF65-F5344CB8AC3E}">
        <p14:creationId xmlns:p14="http://schemas.microsoft.com/office/powerpoint/2010/main" val="3030475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3EC9A5-E65F-439F-9018-409A243FDAE8}"/>
              </a:ext>
            </a:extLst>
          </p:cNvPr>
          <p:cNvSpPr>
            <a:spLocks noGrp="1"/>
          </p:cNvSpPr>
          <p:nvPr>
            <p:ph type="title"/>
          </p:nvPr>
        </p:nvSpPr>
        <p:spPr/>
        <p:txBody>
          <a:bodyPr>
            <a:normAutofit fontScale="90000"/>
          </a:bodyPr>
          <a:lstStyle/>
          <a:p>
            <a:r>
              <a:rPr lang="en-US" dirty="0"/>
              <a:t>History, theories and concepts of traditional medicine systems</a:t>
            </a:r>
          </a:p>
        </p:txBody>
      </p:sp>
      <p:sp>
        <p:nvSpPr>
          <p:cNvPr id="3" name="Content Placeholder 2">
            <a:extLst>
              <a:ext uri="{FF2B5EF4-FFF2-40B4-BE49-F238E27FC236}">
                <a16:creationId xmlns:a16="http://schemas.microsoft.com/office/drawing/2014/main" id="{9ACDD3B2-6FC5-4D47-A452-CB09B7E795D7}"/>
              </a:ext>
            </a:extLst>
          </p:cNvPr>
          <p:cNvSpPr>
            <a:spLocks noGrp="1"/>
          </p:cNvSpPr>
          <p:nvPr>
            <p:ph idx="1"/>
          </p:nvPr>
        </p:nvSpPr>
        <p:spPr/>
        <p:txBody>
          <a:bodyPr>
            <a:normAutofit fontScale="92500" lnSpcReduction="10000"/>
          </a:bodyPr>
          <a:lstStyle/>
          <a:p>
            <a:r>
              <a:rPr lang="en-US" dirty="0"/>
              <a:t>Traditional medicine has a long history.</a:t>
            </a:r>
          </a:p>
          <a:p>
            <a:r>
              <a:rPr lang="en-US" dirty="0"/>
              <a:t>It is the sum of centuries of knowledge, skills and practice-based theories, beliefs and experiences, originating from different cultures, regardless of whether their principles used in health maintenance, prevention, diagnosis, improvement or treatment of physical and mental diseases can be explained or not.</a:t>
            </a:r>
          </a:p>
          <a:p>
            <a:r>
              <a:rPr lang="en-US" dirty="0"/>
              <a:t>Traditional medicine is based on complete systems of theory and practice that were developed independently or in parallel with official medicine.</a:t>
            </a:r>
          </a:p>
          <a:p>
            <a:r>
              <a:rPr lang="en-US" dirty="0"/>
              <a:t>Many of these systems were used in certain countries around the world well before the emergence of official medical practice</a:t>
            </a:r>
          </a:p>
        </p:txBody>
      </p:sp>
    </p:spTree>
    <p:extLst>
      <p:ext uri="{BB962C8B-B14F-4D97-AF65-F5344CB8AC3E}">
        <p14:creationId xmlns:p14="http://schemas.microsoft.com/office/powerpoint/2010/main" val="9322688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C329FD-C28F-4413-85D8-C4DA1AD6F16D}"/>
              </a:ext>
            </a:extLst>
          </p:cNvPr>
          <p:cNvSpPr>
            <a:spLocks noGrp="1"/>
          </p:cNvSpPr>
          <p:nvPr>
            <p:ph type="title"/>
          </p:nvPr>
        </p:nvSpPr>
        <p:spPr/>
        <p:txBody>
          <a:bodyPr>
            <a:noAutofit/>
          </a:bodyPr>
          <a:lstStyle/>
          <a:p>
            <a:r>
              <a:rPr lang="en-US" sz="2800" dirty="0"/>
              <a:t>The first beginnings of traditional medicine can be found in the magical medicine of witch doctors and shamans, which has survived even today in some African countries.</a:t>
            </a:r>
          </a:p>
        </p:txBody>
      </p:sp>
      <p:pic>
        <p:nvPicPr>
          <p:cNvPr id="5" name="Content Placeholder 4">
            <a:extLst>
              <a:ext uri="{FF2B5EF4-FFF2-40B4-BE49-F238E27FC236}">
                <a16:creationId xmlns:a16="http://schemas.microsoft.com/office/drawing/2014/main" id="{77C0B7F2-D6DA-4422-84EE-67A491D4083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200071" y="2557463"/>
            <a:ext cx="3791857" cy="3317875"/>
          </a:xfrm>
        </p:spPr>
      </p:pic>
    </p:spTree>
    <p:extLst>
      <p:ext uri="{BB962C8B-B14F-4D97-AF65-F5344CB8AC3E}">
        <p14:creationId xmlns:p14="http://schemas.microsoft.com/office/powerpoint/2010/main" val="21904522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B643852-15D8-4046-BAD5-1AE2D1E7370D}"/>
              </a:ext>
            </a:extLst>
          </p:cNvPr>
          <p:cNvSpPr>
            <a:spLocks noGrp="1"/>
          </p:cNvSpPr>
          <p:nvPr>
            <p:ph idx="1"/>
          </p:nvPr>
        </p:nvSpPr>
        <p:spPr>
          <a:xfrm>
            <a:off x="1295402" y="1058332"/>
            <a:ext cx="9601196" cy="4741335"/>
          </a:xfrm>
        </p:spPr>
        <p:txBody>
          <a:bodyPr>
            <a:normAutofit lnSpcReduction="10000"/>
          </a:bodyPr>
          <a:lstStyle/>
          <a:p>
            <a:r>
              <a:rPr lang="en-US" dirty="0"/>
              <a:t>Holism is a key element of all systems of traditional medicine, because the theory and concepts of prevention, diagnosis, improvement and treatment of diseases in traditional medicine throughout history relied on a holistic approach to the sick person and the disorder, treating it with methods of physical, emotional, mental, spiritual protection and protection environment or by all methods simultaneously.</a:t>
            </a:r>
          </a:p>
          <a:p>
            <a:r>
              <a:rPr lang="en-US" dirty="0"/>
              <a:t>Holism is the universal understanding that the organism in the physiological, psychological and social sense can only function as a whole.</a:t>
            </a:r>
          </a:p>
          <a:p>
            <a:r>
              <a:rPr lang="en-US" dirty="0"/>
              <a:t>The individual is seen as more than the simple sum of his parts, and problems are seen in a wider context.</a:t>
            </a:r>
          </a:p>
          <a:p>
            <a:r>
              <a:rPr lang="en-US" dirty="0"/>
              <a:t>Adopting this orientation implies an approach that integrates social, cultural, psychological and physical influences on the individual or the problem.</a:t>
            </a:r>
          </a:p>
        </p:txBody>
      </p:sp>
    </p:spTree>
    <p:extLst>
      <p:ext uri="{BB962C8B-B14F-4D97-AF65-F5344CB8AC3E}">
        <p14:creationId xmlns:p14="http://schemas.microsoft.com/office/powerpoint/2010/main" val="35145813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56B24F-1621-4B23-8BF2-493B4F3457ED}"/>
              </a:ext>
            </a:extLst>
          </p:cNvPr>
          <p:cNvSpPr>
            <a:spLocks noGrp="1"/>
          </p:cNvSpPr>
          <p:nvPr>
            <p:ph idx="1"/>
          </p:nvPr>
        </p:nvSpPr>
        <p:spPr/>
        <p:txBody>
          <a:bodyPr/>
          <a:lstStyle/>
          <a:p>
            <a:r>
              <a:rPr lang="en-US" dirty="0"/>
              <a:t>In order to achieve results, most systems of traditional medicine use herbal medicines or procedures based on traditional therapy, together with certain rules of behavior and the promotion of a healthy diet and healthy habits.</a:t>
            </a:r>
          </a:p>
        </p:txBody>
      </p:sp>
    </p:spTree>
    <p:extLst>
      <p:ext uri="{BB962C8B-B14F-4D97-AF65-F5344CB8AC3E}">
        <p14:creationId xmlns:p14="http://schemas.microsoft.com/office/powerpoint/2010/main" val="16359266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CC4B551-1D8F-465C-9A54-F23934CC9D73}"/>
              </a:ext>
            </a:extLst>
          </p:cNvPr>
          <p:cNvSpPr>
            <a:spLocks noGrp="1"/>
          </p:cNvSpPr>
          <p:nvPr>
            <p:ph idx="1"/>
          </p:nvPr>
        </p:nvSpPr>
        <p:spPr>
          <a:xfrm>
            <a:off x="1295401" y="2675466"/>
            <a:ext cx="9601196" cy="3200401"/>
          </a:xfrm>
        </p:spPr>
        <p:txBody>
          <a:bodyPr>
            <a:normAutofit/>
          </a:bodyPr>
          <a:lstStyle/>
          <a:p>
            <a:pPr algn="just"/>
            <a:r>
              <a:rPr lang="en-US" dirty="0"/>
              <a:t>Official medical science, due to the refusal to verify the truth of the allegations, rejects most of the procedures of traditional (alternative and complementary) medicine and declares them to be paramedical.</a:t>
            </a:r>
          </a:p>
          <a:p>
            <a:endParaRPr lang="en-US" dirty="0"/>
          </a:p>
        </p:txBody>
      </p:sp>
    </p:spTree>
    <p:extLst>
      <p:ext uri="{BB962C8B-B14F-4D97-AF65-F5344CB8AC3E}">
        <p14:creationId xmlns:p14="http://schemas.microsoft.com/office/powerpoint/2010/main" val="14552810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D9427-DB60-45F7-8BBA-2313B42C366B}"/>
              </a:ext>
            </a:extLst>
          </p:cNvPr>
          <p:cNvSpPr>
            <a:spLocks noGrp="1"/>
          </p:cNvSpPr>
          <p:nvPr>
            <p:ph type="title"/>
          </p:nvPr>
        </p:nvSpPr>
        <p:spPr/>
        <p:txBody>
          <a:bodyPr>
            <a:normAutofit fontScale="90000"/>
          </a:bodyPr>
          <a:lstStyle/>
          <a:p>
            <a:r>
              <a:rPr lang="en-US" dirty="0"/>
              <a:t>Millennium transition of traditional medicine</a:t>
            </a:r>
            <a:br>
              <a:rPr lang="en-US" dirty="0"/>
            </a:br>
            <a:endParaRPr lang="en-US" dirty="0"/>
          </a:p>
        </p:txBody>
      </p:sp>
      <p:sp>
        <p:nvSpPr>
          <p:cNvPr id="3" name="Content Placeholder 2">
            <a:extLst>
              <a:ext uri="{FF2B5EF4-FFF2-40B4-BE49-F238E27FC236}">
                <a16:creationId xmlns:a16="http://schemas.microsoft.com/office/drawing/2014/main" id="{D8104146-22A9-4DC3-AF1D-55639C9F691B}"/>
              </a:ext>
            </a:extLst>
          </p:cNvPr>
          <p:cNvSpPr>
            <a:spLocks noGrp="1"/>
          </p:cNvSpPr>
          <p:nvPr>
            <p:ph idx="1"/>
          </p:nvPr>
        </p:nvSpPr>
        <p:spPr>
          <a:xfrm>
            <a:off x="1295402" y="2556931"/>
            <a:ext cx="9601196" cy="3598335"/>
          </a:xfrm>
        </p:spPr>
        <p:txBody>
          <a:bodyPr>
            <a:normAutofit/>
          </a:bodyPr>
          <a:lstStyle/>
          <a:p>
            <a:r>
              <a:rPr lang="en-US" dirty="0"/>
              <a:t>During the millennium transition, regardless of the official position of medicine, in the last third of the 20th century, traditional (alternative, complementary) medicine in the developed countries of the world became an expression of the civilizational megatrend within which the transition from Modern to Postmodern takes place.</a:t>
            </a:r>
          </a:p>
          <a:p>
            <a:r>
              <a:rPr lang="en-US" dirty="0"/>
              <a:t>Herbal medicine has become the most popular form of traditional medicine and a very lucrative business in the international market in the 21st century.</a:t>
            </a:r>
          </a:p>
          <a:p>
            <a:endParaRPr lang="en-US" dirty="0"/>
          </a:p>
        </p:txBody>
      </p:sp>
    </p:spTree>
    <p:extLst>
      <p:ext uri="{BB962C8B-B14F-4D97-AF65-F5344CB8AC3E}">
        <p14:creationId xmlns:p14="http://schemas.microsoft.com/office/powerpoint/2010/main" val="33752290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3CFCDFA-F909-484A-A924-EE4EC96D121B}"/>
              </a:ext>
            </a:extLst>
          </p:cNvPr>
          <p:cNvSpPr>
            <a:spLocks noGrp="1"/>
          </p:cNvSpPr>
          <p:nvPr>
            <p:ph idx="1"/>
          </p:nvPr>
        </p:nvSpPr>
        <p:spPr>
          <a:xfrm>
            <a:off x="1295402" y="1007533"/>
            <a:ext cx="9601196" cy="4436535"/>
          </a:xfrm>
        </p:spPr>
        <p:txBody>
          <a:bodyPr>
            <a:normAutofit fontScale="85000" lnSpcReduction="20000"/>
          </a:bodyPr>
          <a:lstStyle/>
          <a:p>
            <a:r>
              <a:rPr lang="en-US" dirty="0"/>
              <a:t>During the 20th century, names for unofficial medicine changed; from quack medicine to alternative medicine in the seventies to complementary medicine in the nineties, which in a way testifies to the process of increasing public acceptance and recognition of unofficial medicine in this century.</a:t>
            </a:r>
          </a:p>
          <a:p>
            <a:endParaRPr lang="en-US" dirty="0"/>
          </a:p>
          <a:p>
            <a:r>
              <a:rPr lang="en-US" dirty="0"/>
              <a:t>It actually indicates that a certain degree of majorization is accepted, i.e. the possibility to use certain complementary systems and practices as a complement to the therapeutic procedures of official medicine.</a:t>
            </a:r>
          </a:p>
          <a:p>
            <a:r>
              <a:rPr lang="en-US" dirty="0"/>
              <a:t>In May 1997, the European Parliament adopted the Resolution on unofficial medicine, which recommended the inclusion of the basics of unofficial medicine in the official education of doctors and supported further research in that direction.</a:t>
            </a:r>
          </a:p>
          <a:p>
            <a:r>
              <a:rPr lang="en-US" dirty="0"/>
              <a:t>This attitude of the European Parliament helped to further establish and spread traditional medicine by contributing to its institutional development, </a:t>
            </a:r>
            <a:r>
              <a:rPr lang="en-US" dirty="0" err="1"/>
              <a:t>ie</a:t>
            </a:r>
            <a:r>
              <a:rPr lang="en-US" dirty="0"/>
              <a:t> the introduction of institutions of traditional medicine that are parallel to the institutions of official medicine.</a:t>
            </a:r>
          </a:p>
          <a:p>
            <a:endParaRPr lang="en-US" dirty="0"/>
          </a:p>
        </p:txBody>
      </p:sp>
    </p:spTree>
    <p:extLst>
      <p:ext uri="{BB962C8B-B14F-4D97-AF65-F5344CB8AC3E}">
        <p14:creationId xmlns:p14="http://schemas.microsoft.com/office/powerpoint/2010/main" val="8079475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2FC997-931E-4757-BD49-F7668E5AA8CF}"/>
              </a:ext>
            </a:extLst>
          </p:cNvPr>
          <p:cNvSpPr>
            <a:spLocks noGrp="1"/>
          </p:cNvSpPr>
          <p:nvPr>
            <p:ph type="title"/>
          </p:nvPr>
        </p:nvSpPr>
        <p:spPr/>
        <p:txBody>
          <a:bodyPr>
            <a:normAutofit fontScale="90000"/>
          </a:bodyPr>
          <a:lstStyle/>
          <a:p>
            <a:r>
              <a:rPr lang="en-US" dirty="0"/>
              <a:t>Traditional medicine in the 21st century</a:t>
            </a:r>
            <a:br>
              <a:rPr lang="ru-RU" dirty="0"/>
            </a:br>
            <a:endParaRPr lang="en-US" dirty="0"/>
          </a:p>
        </p:txBody>
      </p:sp>
      <p:sp>
        <p:nvSpPr>
          <p:cNvPr id="3" name="Content Placeholder 2">
            <a:extLst>
              <a:ext uri="{FF2B5EF4-FFF2-40B4-BE49-F238E27FC236}">
                <a16:creationId xmlns:a16="http://schemas.microsoft.com/office/drawing/2014/main" id="{BC6500E0-B5DF-4DBA-8099-B0A56A5F2ACB}"/>
              </a:ext>
            </a:extLst>
          </p:cNvPr>
          <p:cNvSpPr>
            <a:spLocks noGrp="1"/>
          </p:cNvSpPr>
          <p:nvPr>
            <p:ph idx="1"/>
          </p:nvPr>
        </p:nvSpPr>
        <p:spPr>
          <a:xfrm>
            <a:off x="1320804" y="2285999"/>
            <a:ext cx="9601196" cy="3318936"/>
          </a:xfrm>
        </p:spPr>
        <p:txBody>
          <a:bodyPr>
            <a:normAutofit fontScale="85000" lnSpcReduction="10000"/>
          </a:bodyPr>
          <a:lstStyle/>
          <a:p>
            <a:endParaRPr lang="ru-RU" dirty="0"/>
          </a:p>
          <a:p>
            <a:r>
              <a:rPr lang="en-US" dirty="0"/>
              <a:t>In the 21st century, the "dramatic wave" of popularity of various disciplines of traditional medicine in some Asian and African countries, in the last thirty years, continued.</a:t>
            </a:r>
          </a:p>
          <a:p>
            <a:r>
              <a:rPr lang="en-US" dirty="0"/>
              <a:t>75% of the population in Mali and 70% in Myanmar depend on traditional medicine and its practitioners for primary health care.</a:t>
            </a:r>
          </a:p>
          <a:p>
            <a:r>
              <a:rPr lang="en-US" dirty="0"/>
              <a:t>Interest in traditional medicine has also increased significantly in many developed countries.</a:t>
            </a:r>
          </a:p>
          <a:p>
            <a:r>
              <a:rPr lang="en-US" dirty="0"/>
              <a:t>70% of the population in Canada, 80% in Germany, 27% in Ireland use some form of alternative or complementary medicine</a:t>
            </a:r>
          </a:p>
          <a:p>
            <a:endParaRPr lang="en-US" dirty="0"/>
          </a:p>
        </p:txBody>
      </p:sp>
    </p:spTree>
    <p:extLst>
      <p:ext uri="{BB962C8B-B14F-4D97-AF65-F5344CB8AC3E}">
        <p14:creationId xmlns:p14="http://schemas.microsoft.com/office/powerpoint/2010/main" val="3947755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D22AB2-5238-42A0-93A3-4E023C98AE7F}"/>
              </a:ext>
            </a:extLst>
          </p:cNvPr>
          <p:cNvSpPr>
            <a:spLocks noGrp="1"/>
          </p:cNvSpPr>
          <p:nvPr>
            <p:ph type="title"/>
          </p:nvPr>
        </p:nvSpPr>
        <p:spPr/>
        <p:txBody>
          <a:bodyPr/>
          <a:lstStyle/>
          <a:p>
            <a:r>
              <a:rPr lang="en-US" dirty="0"/>
              <a:t>Traditional medicine </a:t>
            </a:r>
          </a:p>
        </p:txBody>
      </p:sp>
      <p:sp>
        <p:nvSpPr>
          <p:cNvPr id="3" name="Content Placeholder 2">
            <a:extLst>
              <a:ext uri="{FF2B5EF4-FFF2-40B4-BE49-F238E27FC236}">
                <a16:creationId xmlns:a16="http://schemas.microsoft.com/office/drawing/2014/main" id="{29AAEEEF-D2AB-4924-A367-15F6A1EE966F}"/>
              </a:ext>
            </a:extLst>
          </p:cNvPr>
          <p:cNvSpPr>
            <a:spLocks noGrp="1"/>
          </p:cNvSpPr>
          <p:nvPr>
            <p:ph idx="1"/>
          </p:nvPr>
        </p:nvSpPr>
        <p:spPr/>
        <p:txBody>
          <a:bodyPr/>
          <a:lstStyle/>
          <a:p>
            <a:r>
              <a:rPr lang="en-US" dirty="0"/>
              <a:t>Traditional medicine - health practice, approach, knowledge and beliefs related to preparations of biological, mineral or animal origin, spiritual therapy, as well as manual techniques and exercises that are applied in a unique combination or combining them and preventing diseases, i.e. to preserve well-being.</a:t>
            </a:r>
          </a:p>
          <a:p>
            <a:r>
              <a:rPr lang="en-US" dirty="0"/>
              <a:t>This term and its definition were introduced into official use by the World Health Organization (WHO).</a:t>
            </a:r>
          </a:p>
        </p:txBody>
      </p:sp>
    </p:spTree>
    <p:extLst>
      <p:ext uri="{BB962C8B-B14F-4D97-AF65-F5344CB8AC3E}">
        <p14:creationId xmlns:p14="http://schemas.microsoft.com/office/powerpoint/2010/main" val="31438451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Traditional medicine in the 21st century</a:t>
            </a:r>
            <a:br>
              <a:rPr lang="ru-RU" dirty="0"/>
            </a:br>
            <a:endParaRPr lang="en-US" dirty="0"/>
          </a:p>
        </p:txBody>
      </p:sp>
      <p:sp>
        <p:nvSpPr>
          <p:cNvPr id="3" name="Content Placeholder 2"/>
          <p:cNvSpPr>
            <a:spLocks noGrp="1"/>
          </p:cNvSpPr>
          <p:nvPr>
            <p:ph idx="1"/>
          </p:nvPr>
        </p:nvSpPr>
        <p:spPr/>
        <p:txBody>
          <a:bodyPr>
            <a:normAutofit/>
          </a:bodyPr>
          <a:lstStyle/>
          <a:p>
            <a:r>
              <a:rPr lang="en-US" dirty="0"/>
              <a:t>The annual income of traditional medicine in Western Europe has reached 5 billion dollars per year.</a:t>
            </a:r>
          </a:p>
          <a:p>
            <a:r>
              <a:rPr lang="en-US" dirty="0"/>
              <a:t>In China, revenues from the sale of traditional medicine products amount to 14 billion dollars a year.</a:t>
            </a:r>
          </a:p>
          <a:p>
            <a:r>
              <a:rPr lang="en-US" dirty="0"/>
              <a:t>The revenue from herbal medicines in Brazil is 160 million dollars per year.</a:t>
            </a:r>
          </a:p>
          <a:p>
            <a:r>
              <a:rPr lang="en-US" dirty="0"/>
              <a:t>In America, up to 34 billion dollars are spent annually on alternative therapy</a:t>
            </a:r>
          </a:p>
          <a:p>
            <a:endParaRPr lang="en-US" dirty="0"/>
          </a:p>
          <a:p>
            <a:endParaRPr lang="en-US" dirty="0"/>
          </a:p>
        </p:txBody>
      </p:sp>
    </p:spTree>
    <p:extLst>
      <p:ext uri="{BB962C8B-B14F-4D97-AF65-F5344CB8AC3E}">
        <p14:creationId xmlns:p14="http://schemas.microsoft.com/office/powerpoint/2010/main" val="5133456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1833191-1CA4-43AC-9C5E-6CB33CD02683}"/>
              </a:ext>
            </a:extLst>
          </p:cNvPr>
          <p:cNvSpPr>
            <a:spLocks noGrp="1"/>
          </p:cNvSpPr>
          <p:nvPr>
            <p:ph idx="1"/>
          </p:nvPr>
        </p:nvSpPr>
        <p:spPr/>
        <p:txBody>
          <a:bodyPr>
            <a:normAutofit fontScale="92500"/>
          </a:bodyPr>
          <a:lstStyle/>
          <a:p>
            <a:r>
              <a:rPr lang="en-US" dirty="0"/>
              <a:t>Today, traditional (alternative and complementary) medicine exists side by side with modern medical practice, although it is often in conflict with it.</a:t>
            </a:r>
          </a:p>
          <a:p>
            <a:r>
              <a:rPr lang="en-US" dirty="0"/>
              <a:t>This is primarily due to the fact that her methods are very often not in accordance with what modern science knows about the causes of disease, diseases and what is considered the most effective form of medical treatment.</a:t>
            </a:r>
          </a:p>
          <a:p>
            <a:r>
              <a:rPr lang="en-US" dirty="0"/>
              <a:t>In traditional medicine, the emphasis is on balance and "harmony" in the body, and herbal remedies, prayer, magic, diet, exercise, and proper social relationships are viable means of seeking to preserve health.</a:t>
            </a:r>
          </a:p>
          <a:p>
            <a:endParaRPr lang="en-US" dirty="0"/>
          </a:p>
        </p:txBody>
      </p:sp>
    </p:spTree>
    <p:extLst>
      <p:ext uri="{BB962C8B-B14F-4D97-AF65-F5344CB8AC3E}">
        <p14:creationId xmlns:p14="http://schemas.microsoft.com/office/powerpoint/2010/main" val="2733818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4A27547-246C-4CB2-9C35-96E4B92141C3}"/>
              </a:ext>
            </a:extLst>
          </p:cNvPr>
          <p:cNvSpPr>
            <a:spLocks noGrp="1"/>
          </p:cNvSpPr>
          <p:nvPr>
            <p:ph idx="1"/>
          </p:nvPr>
        </p:nvSpPr>
        <p:spPr/>
        <p:txBody>
          <a:bodyPr>
            <a:normAutofit lnSpcReduction="10000"/>
          </a:bodyPr>
          <a:lstStyle/>
          <a:p>
            <a:r>
              <a:rPr lang="en-US" dirty="0"/>
              <a:t>In 1997, the WHO, with the support of the National Center for Complementary and Alternative Medicine, National Institutes of Health, USA, developed the draft "General Guidelines for Methodologies on Research and Evaluation of Traditional Medicine WHO" (</a:t>
            </a:r>
            <a:r>
              <a:rPr lang="en-US" dirty="0" err="1"/>
              <a:t>eng.</a:t>
            </a:r>
            <a:r>
              <a:rPr lang="en-US" dirty="0"/>
              <a:t> General Guidelines for Methodologies on Research and Evaluation of Traditional Medicine ).</a:t>
            </a:r>
          </a:p>
          <a:p>
            <a:r>
              <a:rPr lang="en-US" dirty="0"/>
              <a:t>Since then, the draft has been revised four times, and the guidelines were finalized at a WHO member consultation in April 2000, in Hong Kong, China with the support of the Hong Kong Government.</a:t>
            </a:r>
          </a:p>
          <a:p>
            <a:endParaRPr lang="en-US" dirty="0"/>
          </a:p>
        </p:txBody>
      </p:sp>
    </p:spTree>
    <p:extLst>
      <p:ext uri="{BB962C8B-B14F-4D97-AF65-F5344CB8AC3E}">
        <p14:creationId xmlns:p14="http://schemas.microsoft.com/office/powerpoint/2010/main" val="35793897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B9B7EB3-CAEF-46F4-8CF6-9E0A2AB259C6}"/>
              </a:ext>
            </a:extLst>
          </p:cNvPr>
          <p:cNvSpPr>
            <a:spLocks noGrp="1"/>
          </p:cNvSpPr>
          <p:nvPr>
            <p:ph idx="1"/>
          </p:nvPr>
        </p:nvSpPr>
        <p:spPr>
          <a:xfrm>
            <a:off x="1295402" y="2556935"/>
            <a:ext cx="9601196" cy="4851401"/>
          </a:xfrm>
        </p:spPr>
        <p:txBody>
          <a:bodyPr>
            <a:normAutofit/>
          </a:bodyPr>
          <a:lstStyle/>
          <a:p>
            <a:r>
              <a:rPr lang="en-US" dirty="0"/>
              <a:t>The general guidelines of the WHO (General Guidelines for Methodologies on Research and Evaluation of Traditional Medicine) are primarily focused on the safety and effectiveness of traditional medicine, with the aim of providing answers to some challenges and questions regarding the basic evidence on the justification of the application of certain methods of traditional medicine .</a:t>
            </a:r>
          </a:p>
          <a:p>
            <a:endParaRPr lang="en-US" dirty="0"/>
          </a:p>
        </p:txBody>
      </p:sp>
    </p:spTree>
    <p:extLst>
      <p:ext uri="{BB962C8B-B14F-4D97-AF65-F5344CB8AC3E}">
        <p14:creationId xmlns:p14="http://schemas.microsoft.com/office/powerpoint/2010/main" val="31239814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17B4014-8C8E-4991-A8E2-359C763D5E08}"/>
              </a:ext>
            </a:extLst>
          </p:cNvPr>
          <p:cNvSpPr>
            <a:spLocks noGrp="1"/>
          </p:cNvSpPr>
          <p:nvPr>
            <p:ph idx="1"/>
          </p:nvPr>
        </p:nvSpPr>
        <p:spPr/>
        <p:txBody>
          <a:bodyPr/>
          <a:lstStyle/>
          <a:p>
            <a:r>
              <a:rPr lang="en-US" dirty="0"/>
              <a:t>There can be no doubt that the "WHO General Guidelines for Research Methodology and Evaluation of Traditional Medicine" will achieve its aim and purpose and improve the quality and credibility of research in traditional medicine in the 21st century.</a:t>
            </a:r>
          </a:p>
          <a:p>
            <a:r>
              <a:rPr lang="en-US" dirty="0"/>
              <a:t>Although the WHO guidelines have been carefully developed and modified by various experts and national health institutions and legislative authorities around the world, there may still be other questions, opinions and attitudes about certain methods of traditional medicine.</a:t>
            </a:r>
          </a:p>
        </p:txBody>
      </p:sp>
    </p:spTree>
    <p:extLst>
      <p:ext uri="{BB962C8B-B14F-4D97-AF65-F5344CB8AC3E}">
        <p14:creationId xmlns:p14="http://schemas.microsoft.com/office/powerpoint/2010/main" val="3123909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437C92-E15E-40C1-9151-4F8AF9F8323E}"/>
              </a:ext>
            </a:extLst>
          </p:cNvPr>
          <p:cNvSpPr>
            <a:spLocks noGrp="1"/>
          </p:cNvSpPr>
          <p:nvPr>
            <p:ph type="title"/>
          </p:nvPr>
        </p:nvSpPr>
        <p:spPr/>
        <p:txBody>
          <a:bodyPr>
            <a:normAutofit/>
          </a:bodyPr>
          <a:lstStyle/>
          <a:p>
            <a:r>
              <a:rPr lang="en-US" dirty="0"/>
              <a:t>Systematization of traditional medicine</a:t>
            </a:r>
          </a:p>
        </p:txBody>
      </p:sp>
      <p:sp>
        <p:nvSpPr>
          <p:cNvPr id="3" name="Content Placeholder 2">
            <a:extLst>
              <a:ext uri="{FF2B5EF4-FFF2-40B4-BE49-F238E27FC236}">
                <a16:creationId xmlns:a16="http://schemas.microsoft.com/office/drawing/2014/main" id="{F06F68A4-3FA6-4EF9-9F92-D863337221E8}"/>
              </a:ext>
            </a:extLst>
          </p:cNvPr>
          <p:cNvSpPr>
            <a:spLocks noGrp="1"/>
          </p:cNvSpPr>
          <p:nvPr>
            <p:ph idx="1"/>
          </p:nvPr>
        </p:nvSpPr>
        <p:spPr>
          <a:xfrm>
            <a:off x="1422401" y="2362198"/>
            <a:ext cx="9601196" cy="3318936"/>
          </a:xfrm>
        </p:spPr>
        <p:txBody>
          <a:bodyPr>
            <a:normAutofit fontScale="85000" lnSpcReduction="20000"/>
          </a:bodyPr>
          <a:lstStyle/>
          <a:p>
            <a:endParaRPr lang="ru-RU" dirty="0"/>
          </a:p>
          <a:p>
            <a:r>
              <a:rPr lang="en-US" dirty="0"/>
              <a:t>In today's practice, there are over 40 heterogeneous disciplines within traditional medicine, which, based on the therapeutic approach, are classified into five basic categories or domains:</a:t>
            </a:r>
          </a:p>
          <a:p>
            <a:r>
              <a:rPr lang="en-US" dirty="0"/>
              <a:t>    alternative medicine,</a:t>
            </a:r>
          </a:p>
          <a:p>
            <a:r>
              <a:rPr lang="en-US" dirty="0"/>
              <a:t>    Mind and Body Medicine,</a:t>
            </a:r>
          </a:p>
          <a:p>
            <a:r>
              <a:rPr lang="en-US" dirty="0"/>
              <a:t>    Biologically based practice,</a:t>
            </a:r>
          </a:p>
          <a:p>
            <a:r>
              <a:rPr lang="en-US" dirty="0"/>
              <a:t>    Techniques based on body manipulation</a:t>
            </a:r>
          </a:p>
          <a:p>
            <a:r>
              <a:rPr lang="en-US" dirty="0"/>
              <a:t>    Bioenergetic practice.</a:t>
            </a:r>
          </a:p>
          <a:p>
            <a:endParaRPr lang="en-US" dirty="0"/>
          </a:p>
        </p:txBody>
      </p:sp>
    </p:spTree>
    <p:extLst>
      <p:ext uri="{BB962C8B-B14F-4D97-AF65-F5344CB8AC3E}">
        <p14:creationId xmlns:p14="http://schemas.microsoft.com/office/powerpoint/2010/main" val="29360582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8934F905-4FEF-4491-94C3-3646CAF0439E}"/>
              </a:ext>
            </a:extLst>
          </p:cNvPr>
          <p:cNvGraphicFramePr>
            <a:graphicFrameLocks noGrp="1"/>
          </p:cNvGraphicFramePr>
          <p:nvPr>
            <p:ph idx="1"/>
            <p:extLst>
              <p:ext uri="{D42A27DB-BD31-4B8C-83A1-F6EECF244321}">
                <p14:modId xmlns:p14="http://schemas.microsoft.com/office/powerpoint/2010/main" val="3096205053"/>
              </p:ext>
            </p:extLst>
          </p:nvPr>
        </p:nvGraphicFramePr>
        <p:xfrm>
          <a:off x="1397000" y="3027680"/>
          <a:ext cx="9499600" cy="2103120"/>
        </p:xfrm>
        <a:graphic>
          <a:graphicData uri="http://schemas.openxmlformats.org/drawingml/2006/table">
            <a:tbl>
              <a:tblPr/>
              <a:tblGrid>
                <a:gridCol w="4699000">
                  <a:extLst>
                    <a:ext uri="{9D8B030D-6E8A-4147-A177-3AD203B41FA5}">
                      <a16:colId xmlns:a16="http://schemas.microsoft.com/office/drawing/2014/main" val="1873622207"/>
                    </a:ext>
                  </a:extLst>
                </a:gridCol>
                <a:gridCol w="4800600">
                  <a:extLst>
                    <a:ext uri="{9D8B030D-6E8A-4147-A177-3AD203B41FA5}">
                      <a16:colId xmlns:a16="http://schemas.microsoft.com/office/drawing/2014/main" val="500247349"/>
                    </a:ext>
                  </a:extLst>
                </a:gridCol>
              </a:tblGrid>
              <a:tr h="0">
                <a:tc>
                  <a:txBody>
                    <a:bodyPr/>
                    <a:lstStyle/>
                    <a:p>
                      <a:pPr algn="ctr"/>
                      <a:r>
                        <a:rPr lang="en-US" b="1" u="sng" dirty="0"/>
                        <a:t>Diagnostic and treatment methods</a:t>
                      </a:r>
                      <a:endParaRPr lang="sr-Cyrl-RS" b="1" u="sng" dirty="0"/>
                    </a:p>
                  </a:txBody>
                  <a:tcPr anchor="ctr">
                    <a:lnL>
                      <a:noFill/>
                    </a:lnL>
                    <a:lnR>
                      <a:noFill/>
                    </a:lnR>
                    <a:lnT>
                      <a:noFill/>
                    </a:lnT>
                    <a:lnB>
                      <a:noFill/>
                    </a:lnB>
                  </a:tcPr>
                </a:tc>
                <a:tc>
                  <a:txBody>
                    <a:bodyPr/>
                    <a:lstStyle/>
                    <a:p>
                      <a:pPr algn="ctr"/>
                      <a:r>
                        <a:rPr lang="en-US" b="1" u="sng" dirty="0"/>
                        <a:t>Methods of rehabilitation</a:t>
                      </a:r>
                      <a:endParaRPr lang="ru-RU" b="1" u="sng" dirty="0"/>
                    </a:p>
                  </a:txBody>
                  <a:tcPr anchor="ctr">
                    <a:lnL>
                      <a:noFill/>
                    </a:lnL>
                    <a:lnR>
                      <a:noFill/>
                    </a:lnR>
                    <a:lnT>
                      <a:noFill/>
                    </a:lnT>
                    <a:lnB>
                      <a:noFill/>
                    </a:lnB>
                  </a:tcPr>
                </a:tc>
                <a:extLst>
                  <a:ext uri="{0D108BD9-81ED-4DB2-BD59-A6C34878D82A}">
                    <a16:rowId xmlns:a16="http://schemas.microsoft.com/office/drawing/2014/main" val="2202289550"/>
                  </a:ext>
                </a:extLst>
              </a:tr>
              <a:tr h="0">
                <a:tc>
                  <a:txBody>
                    <a:bodyPr/>
                    <a:lstStyle/>
                    <a:p>
                      <a:r>
                        <a:rPr lang="en-US" dirty="0"/>
                        <a:t>Ayurveda, Acupuncture, Quantum Medicine, Traditional Chinese Medicine, Macrobiotics, Applied Kinesiology, Reflexology, Segmental Therapy, </a:t>
                      </a:r>
                      <a:r>
                        <a:rPr lang="en-US" dirty="0" err="1"/>
                        <a:t>Sudjok</a:t>
                      </a:r>
                      <a:r>
                        <a:rPr lang="en-US" dirty="0"/>
                        <a:t>, Traditional Home Medicine, </a:t>
                      </a:r>
                      <a:r>
                        <a:rPr lang="en-US" dirty="0" err="1"/>
                        <a:t>Tuina</a:t>
                      </a:r>
                      <a:r>
                        <a:rPr lang="en-US" dirty="0"/>
                        <a:t>, Phytotherapy, Chiropractic, Homeopathy, Shiatsu</a:t>
                      </a:r>
                      <a:endParaRPr lang="ru-RU" dirty="0"/>
                    </a:p>
                  </a:txBody>
                  <a:tcPr anchor="ctr">
                    <a:lnL>
                      <a:noFill/>
                    </a:lnL>
                    <a:lnR>
                      <a:noFill/>
                    </a:lnR>
                    <a:lnT>
                      <a:noFill/>
                    </a:lnT>
                    <a:lnB>
                      <a:noFill/>
                    </a:lnB>
                  </a:tcPr>
                </a:tc>
                <a:tc>
                  <a:txBody>
                    <a:bodyPr/>
                    <a:lstStyle/>
                    <a:p>
                      <a:r>
                        <a:rPr lang="en-US" dirty="0"/>
                        <a:t>Apitherapy, Aromatherapy, Detection of Harmful Radiation, Spiritual Energy Medicine, Energy Therapy, Yoga, Family Planning, Reiki, Tai Chi </a:t>
                      </a:r>
                      <a:r>
                        <a:rPr lang="en-US" dirty="0" err="1"/>
                        <a:t>Chuan</a:t>
                      </a:r>
                      <a:r>
                        <a:rPr lang="en-US" dirty="0"/>
                        <a:t>, Qi Gong</a:t>
                      </a:r>
                      <a:endParaRPr lang="ru-RU" dirty="0"/>
                    </a:p>
                  </a:txBody>
                  <a:tcPr anchor="ctr">
                    <a:lnL>
                      <a:noFill/>
                    </a:lnL>
                    <a:lnR>
                      <a:noFill/>
                    </a:lnR>
                    <a:lnT>
                      <a:noFill/>
                    </a:lnT>
                    <a:lnB>
                      <a:noFill/>
                    </a:lnB>
                  </a:tcPr>
                </a:tc>
                <a:extLst>
                  <a:ext uri="{0D108BD9-81ED-4DB2-BD59-A6C34878D82A}">
                    <a16:rowId xmlns:a16="http://schemas.microsoft.com/office/drawing/2014/main" val="3543621973"/>
                  </a:ext>
                </a:extLst>
              </a:tr>
            </a:tbl>
          </a:graphicData>
        </a:graphic>
      </p:graphicFrame>
      <p:sp>
        <p:nvSpPr>
          <p:cNvPr id="6" name="TextBox 5">
            <a:extLst>
              <a:ext uri="{FF2B5EF4-FFF2-40B4-BE49-F238E27FC236}">
                <a16:creationId xmlns:a16="http://schemas.microsoft.com/office/drawing/2014/main" id="{FBD8212C-82C5-4ADD-8457-94511823D6FC}"/>
              </a:ext>
            </a:extLst>
          </p:cNvPr>
          <p:cNvSpPr txBox="1"/>
          <p:nvPr/>
        </p:nvSpPr>
        <p:spPr>
          <a:xfrm>
            <a:off x="2074334" y="1364734"/>
            <a:ext cx="8365066" cy="523220"/>
          </a:xfrm>
          <a:prstGeom prst="rect">
            <a:avLst/>
          </a:prstGeom>
          <a:noFill/>
        </p:spPr>
        <p:txBody>
          <a:bodyPr wrap="square">
            <a:spAutoFit/>
          </a:bodyPr>
          <a:lstStyle/>
          <a:p>
            <a:r>
              <a:rPr lang="en-US" sz="2800" b="1" dirty="0"/>
              <a:t>Systematization of traditional medicine in Serbia</a:t>
            </a:r>
          </a:p>
        </p:txBody>
      </p:sp>
    </p:spTree>
    <p:extLst>
      <p:ext uri="{BB962C8B-B14F-4D97-AF65-F5344CB8AC3E}">
        <p14:creationId xmlns:p14="http://schemas.microsoft.com/office/powerpoint/2010/main" val="252019009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43FA39-4BBD-41EE-8AEF-F017ADBC1D9A}"/>
              </a:ext>
            </a:extLst>
          </p:cNvPr>
          <p:cNvSpPr>
            <a:spLocks noGrp="1"/>
          </p:cNvSpPr>
          <p:nvPr>
            <p:ph type="title"/>
          </p:nvPr>
        </p:nvSpPr>
        <p:spPr/>
        <p:txBody>
          <a:bodyPr>
            <a:normAutofit fontScale="90000"/>
          </a:bodyPr>
          <a:lstStyle/>
          <a:p>
            <a:r>
              <a:rPr lang="en-US" dirty="0"/>
              <a:t>Traditional Chinese Medicine</a:t>
            </a:r>
            <a:br>
              <a:rPr lang="ru-RU" dirty="0"/>
            </a:br>
            <a:endParaRPr lang="en-US" dirty="0"/>
          </a:p>
        </p:txBody>
      </p:sp>
      <p:sp>
        <p:nvSpPr>
          <p:cNvPr id="3" name="Content Placeholder 2">
            <a:extLst>
              <a:ext uri="{FF2B5EF4-FFF2-40B4-BE49-F238E27FC236}">
                <a16:creationId xmlns:a16="http://schemas.microsoft.com/office/drawing/2014/main" id="{3E35E580-539A-4986-A977-C5F259388E58}"/>
              </a:ext>
            </a:extLst>
          </p:cNvPr>
          <p:cNvSpPr>
            <a:spLocks noGrp="1"/>
          </p:cNvSpPr>
          <p:nvPr>
            <p:ph idx="1"/>
          </p:nvPr>
        </p:nvSpPr>
        <p:spPr>
          <a:xfrm>
            <a:off x="1346204" y="2285999"/>
            <a:ext cx="9601196" cy="3318936"/>
          </a:xfrm>
        </p:spPr>
        <p:txBody>
          <a:bodyPr>
            <a:normAutofit/>
          </a:bodyPr>
          <a:lstStyle/>
          <a:p>
            <a:endParaRPr lang="ru-RU" dirty="0"/>
          </a:p>
          <a:p>
            <a:r>
              <a:rPr lang="en-US" dirty="0"/>
              <a:t>This term has been applied recently, in China and other countries of the world, to denote specific methods of treatment that are applied in the long history of Chinese medicine, which is over 5,000 years old, and which in the last 50 years has experienced increasing globalization in the world.</a:t>
            </a:r>
          </a:p>
          <a:p>
            <a:endParaRPr lang="en-US" dirty="0"/>
          </a:p>
        </p:txBody>
      </p:sp>
    </p:spTree>
    <p:extLst>
      <p:ext uri="{BB962C8B-B14F-4D97-AF65-F5344CB8AC3E}">
        <p14:creationId xmlns:p14="http://schemas.microsoft.com/office/powerpoint/2010/main" val="249318474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2D265C-6F0B-4694-9A3E-ECAAF98C5137}"/>
              </a:ext>
            </a:extLst>
          </p:cNvPr>
          <p:cNvSpPr>
            <a:spLocks noGrp="1"/>
          </p:cNvSpPr>
          <p:nvPr>
            <p:ph type="title"/>
          </p:nvPr>
        </p:nvSpPr>
        <p:spPr/>
        <p:txBody>
          <a:bodyPr>
            <a:normAutofit/>
          </a:bodyPr>
          <a:lstStyle/>
          <a:p>
            <a:r>
              <a:rPr kumimoji="0" lang="en-US" sz="3200" i="0" u="none" strike="noStrike" kern="1200" cap="none" spc="0" normalizeH="0" baseline="0" noProof="0" dirty="0">
                <a:ln>
                  <a:noFill/>
                </a:ln>
                <a:solidFill>
                  <a:prstClr val="black">
                    <a:lumMod val="85000"/>
                    <a:lumOff val="15000"/>
                  </a:prstClr>
                </a:solidFill>
                <a:effectLst/>
                <a:uLnTx/>
                <a:uFillTx/>
                <a:latin typeface="Garamond"/>
                <a:ea typeface="+mn-ea"/>
                <a:cs typeface="+mn-cs"/>
              </a:rPr>
              <a:t>Chinese Materia Medica</a:t>
            </a:r>
            <a:br>
              <a:rPr lang="sr-Cyrl-RS" dirty="0"/>
            </a:br>
            <a:endParaRPr lang="en-US" dirty="0"/>
          </a:p>
        </p:txBody>
      </p:sp>
      <p:sp>
        <p:nvSpPr>
          <p:cNvPr id="3" name="Content Placeholder 2">
            <a:extLst>
              <a:ext uri="{FF2B5EF4-FFF2-40B4-BE49-F238E27FC236}">
                <a16:creationId xmlns:a16="http://schemas.microsoft.com/office/drawing/2014/main" id="{11B01534-0AFB-4DEA-9CA8-483EF83F8FD9}"/>
              </a:ext>
            </a:extLst>
          </p:cNvPr>
          <p:cNvSpPr>
            <a:spLocks noGrp="1"/>
          </p:cNvSpPr>
          <p:nvPr>
            <p:ph idx="1"/>
          </p:nvPr>
        </p:nvSpPr>
        <p:spPr/>
        <p:txBody>
          <a:bodyPr>
            <a:normAutofit/>
          </a:bodyPr>
          <a:lstStyle/>
          <a:p>
            <a:r>
              <a:rPr lang="en-US" dirty="0"/>
              <a:t>Chinese Materia Medica is a reference book with all the necessary information about medicinal plants that can be used in treatment.</a:t>
            </a:r>
          </a:p>
          <a:p>
            <a:endParaRPr lang="en-US" dirty="0"/>
          </a:p>
        </p:txBody>
      </p:sp>
    </p:spTree>
    <p:extLst>
      <p:ext uri="{BB962C8B-B14F-4D97-AF65-F5344CB8AC3E}">
        <p14:creationId xmlns:p14="http://schemas.microsoft.com/office/powerpoint/2010/main" val="30711396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E26F7-EB87-41D8-8218-5C72532A5C03}"/>
              </a:ext>
            </a:extLst>
          </p:cNvPr>
          <p:cNvSpPr>
            <a:spLocks noGrp="1"/>
          </p:cNvSpPr>
          <p:nvPr>
            <p:ph type="title"/>
          </p:nvPr>
        </p:nvSpPr>
        <p:spPr/>
        <p:txBody>
          <a:bodyPr>
            <a:normAutofit/>
          </a:bodyPr>
          <a:lstStyle/>
          <a:p>
            <a:r>
              <a:rPr lang="en-US" dirty="0"/>
              <a:t>Acupuncture </a:t>
            </a:r>
          </a:p>
        </p:txBody>
      </p:sp>
      <p:sp>
        <p:nvSpPr>
          <p:cNvPr id="3" name="Content Placeholder 2">
            <a:extLst>
              <a:ext uri="{FF2B5EF4-FFF2-40B4-BE49-F238E27FC236}">
                <a16:creationId xmlns:a16="http://schemas.microsoft.com/office/drawing/2014/main" id="{46FC506D-FF9E-42BB-88BA-4B133B13E187}"/>
              </a:ext>
            </a:extLst>
          </p:cNvPr>
          <p:cNvSpPr>
            <a:spLocks noGrp="1"/>
          </p:cNvSpPr>
          <p:nvPr>
            <p:ph idx="1"/>
          </p:nvPr>
        </p:nvSpPr>
        <p:spPr>
          <a:xfrm>
            <a:off x="1295402" y="2209799"/>
            <a:ext cx="9601196" cy="3318936"/>
          </a:xfrm>
        </p:spPr>
        <p:txBody>
          <a:bodyPr>
            <a:normAutofit/>
          </a:bodyPr>
          <a:lstStyle/>
          <a:p>
            <a:endParaRPr lang="ru-RU" dirty="0"/>
          </a:p>
          <a:p>
            <a:r>
              <a:rPr lang="en-US" dirty="0"/>
              <a:t>Acupuncture is a TCM method based on the insertion of needles into specific (acupuncture) points of the body for the purpose of treatment.</a:t>
            </a:r>
          </a:p>
          <a:p>
            <a:r>
              <a:rPr lang="en-US" dirty="0"/>
              <a:t>It was first mentioned in the works of Huang Ji </a:t>
            </a:r>
            <a:r>
              <a:rPr lang="en-US" dirty="0" err="1"/>
              <a:t>Neijing</a:t>
            </a:r>
            <a:r>
              <a:rPr lang="en-US" dirty="0"/>
              <a:t>, which were published from the 3rd to the 2nd century BC (the Warring States period during the reign of the Han Dynasty).</a:t>
            </a:r>
          </a:p>
          <a:p>
            <a:endParaRPr lang="en-US" dirty="0"/>
          </a:p>
        </p:txBody>
      </p:sp>
    </p:spTree>
    <p:extLst>
      <p:ext uri="{BB962C8B-B14F-4D97-AF65-F5344CB8AC3E}">
        <p14:creationId xmlns:p14="http://schemas.microsoft.com/office/powerpoint/2010/main" val="25676040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A60755-99C7-475B-9300-50A4BD4E4C7B}"/>
              </a:ext>
            </a:extLst>
          </p:cNvPr>
          <p:cNvSpPr>
            <a:spLocks noGrp="1"/>
          </p:cNvSpPr>
          <p:nvPr>
            <p:ph type="title"/>
          </p:nvPr>
        </p:nvSpPr>
        <p:spPr/>
        <p:txBody>
          <a:bodyPr>
            <a:normAutofit/>
          </a:bodyPr>
          <a:lstStyle/>
          <a:p>
            <a:r>
              <a:rPr lang="en-US" dirty="0"/>
              <a:t>Complementary and alternative medicine</a:t>
            </a:r>
          </a:p>
        </p:txBody>
      </p:sp>
      <p:sp>
        <p:nvSpPr>
          <p:cNvPr id="3" name="Content Placeholder 2">
            <a:extLst>
              <a:ext uri="{FF2B5EF4-FFF2-40B4-BE49-F238E27FC236}">
                <a16:creationId xmlns:a16="http://schemas.microsoft.com/office/drawing/2014/main" id="{F456ECE0-729A-4D5A-BA3E-D8D3F74B9B32}"/>
              </a:ext>
            </a:extLst>
          </p:cNvPr>
          <p:cNvSpPr>
            <a:spLocks noGrp="1"/>
          </p:cNvSpPr>
          <p:nvPr>
            <p:ph idx="1"/>
          </p:nvPr>
        </p:nvSpPr>
        <p:spPr/>
        <p:txBody>
          <a:bodyPr/>
          <a:lstStyle/>
          <a:p>
            <a:r>
              <a:rPr lang="en-US" dirty="0"/>
              <a:t>In the professional community, the acronym complementary and alternative medicine (CAM) is most often used.</a:t>
            </a:r>
          </a:p>
          <a:p>
            <a:r>
              <a:rPr lang="en-US"/>
              <a:t>KAM refer to a large number of forms of health care applied in practice, which are not part of the country's own tradition and are not integrated into the dominant health care system</a:t>
            </a:r>
            <a:endParaRPr lang="en-US" dirty="0"/>
          </a:p>
        </p:txBody>
      </p:sp>
    </p:spTree>
    <p:extLst>
      <p:ext uri="{BB962C8B-B14F-4D97-AF65-F5344CB8AC3E}">
        <p14:creationId xmlns:p14="http://schemas.microsoft.com/office/powerpoint/2010/main" val="94486033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DCDEAE-4336-43C1-8F82-FEF3796061D8}"/>
              </a:ext>
            </a:extLst>
          </p:cNvPr>
          <p:cNvSpPr>
            <a:spLocks noGrp="1"/>
          </p:cNvSpPr>
          <p:nvPr>
            <p:ph type="title"/>
          </p:nvPr>
        </p:nvSpPr>
        <p:spPr/>
        <p:txBody>
          <a:bodyPr>
            <a:normAutofit/>
          </a:bodyPr>
          <a:lstStyle/>
          <a:p>
            <a:r>
              <a:rPr lang="en-US" dirty="0"/>
              <a:t>Ayurveda</a:t>
            </a:r>
          </a:p>
        </p:txBody>
      </p:sp>
      <p:sp>
        <p:nvSpPr>
          <p:cNvPr id="3" name="Content Placeholder 2">
            <a:extLst>
              <a:ext uri="{FF2B5EF4-FFF2-40B4-BE49-F238E27FC236}">
                <a16:creationId xmlns:a16="http://schemas.microsoft.com/office/drawing/2014/main" id="{190E5CA4-F62E-4DDD-88D3-3AC50480B574}"/>
              </a:ext>
            </a:extLst>
          </p:cNvPr>
          <p:cNvSpPr>
            <a:spLocks noGrp="1"/>
          </p:cNvSpPr>
          <p:nvPr>
            <p:ph idx="1"/>
          </p:nvPr>
        </p:nvSpPr>
        <p:spPr>
          <a:xfrm>
            <a:off x="1312337" y="2285999"/>
            <a:ext cx="9601196" cy="3318936"/>
          </a:xfrm>
        </p:spPr>
        <p:txBody>
          <a:bodyPr>
            <a:normAutofit/>
          </a:bodyPr>
          <a:lstStyle/>
          <a:p>
            <a:endParaRPr lang="ru-RU" dirty="0"/>
          </a:p>
          <a:p>
            <a:r>
              <a:rPr lang="en-US" dirty="0"/>
              <a:t>Ayurveda or </a:t>
            </a:r>
            <a:r>
              <a:rPr lang="en-US" dirty="0" err="1"/>
              <a:t>Ayurvedic</a:t>
            </a:r>
            <a:r>
              <a:rPr lang="en-US" dirty="0"/>
              <a:t> medicine, which means "science of life" in Sanskrit, is a traditional Indian health science (as old as the human race), whose treatment principles are based on a sacred and natural way of life.</a:t>
            </a:r>
          </a:p>
          <a:p>
            <a:r>
              <a:rPr lang="en-US" dirty="0"/>
              <a:t>India medicine, Ayurveda, observes and analyzes human life and its health through the unity of body, spirit and mind.</a:t>
            </a:r>
          </a:p>
          <a:p>
            <a:endParaRPr lang="en-US" dirty="0"/>
          </a:p>
        </p:txBody>
      </p:sp>
    </p:spTree>
    <p:extLst>
      <p:ext uri="{BB962C8B-B14F-4D97-AF65-F5344CB8AC3E}">
        <p14:creationId xmlns:p14="http://schemas.microsoft.com/office/powerpoint/2010/main" val="105427812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D1163D-5701-45F3-B632-EF2BFBA34009}"/>
              </a:ext>
            </a:extLst>
          </p:cNvPr>
          <p:cNvSpPr>
            <a:spLocks noGrp="1"/>
          </p:cNvSpPr>
          <p:nvPr>
            <p:ph type="title"/>
          </p:nvPr>
        </p:nvSpPr>
        <p:spPr/>
        <p:txBody>
          <a:bodyPr>
            <a:normAutofit/>
          </a:bodyPr>
          <a:lstStyle/>
          <a:p>
            <a:r>
              <a:rPr lang="en-US" dirty="0"/>
              <a:t>Naturopathy </a:t>
            </a:r>
          </a:p>
        </p:txBody>
      </p:sp>
      <p:sp>
        <p:nvSpPr>
          <p:cNvPr id="3" name="Content Placeholder 2">
            <a:extLst>
              <a:ext uri="{FF2B5EF4-FFF2-40B4-BE49-F238E27FC236}">
                <a16:creationId xmlns:a16="http://schemas.microsoft.com/office/drawing/2014/main" id="{075A7C08-5345-4DF1-B7D3-F37F9CB746CB}"/>
              </a:ext>
            </a:extLst>
          </p:cNvPr>
          <p:cNvSpPr>
            <a:spLocks noGrp="1"/>
          </p:cNvSpPr>
          <p:nvPr>
            <p:ph idx="1"/>
          </p:nvPr>
        </p:nvSpPr>
        <p:spPr>
          <a:xfrm>
            <a:off x="1295402" y="2379132"/>
            <a:ext cx="9601196" cy="3318936"/>
          </a:xfrm>
        </p:spPr>
        <p:txBody>
          <a:bodyPr>
            <a:normAutofit fontScale="85000" lnSpcReduction="20000"/>
          </a:bodyPr>
          <a:lstStyle/>
          <a:p>
            <a:pPr marL="0" indent="0">
              <a:buNone/>
            </a:pPr>
            <a:endParaRPr lang="ru-RU" dirty="0"/>
          </a:p>
          <a:p>
            <a:r>
              <a:rPr lang="en-US" dirty="0"/>
              <a:t>Naturopathy originated in America at the end of the 19th century</a:t>
            </a:r>
          </a:p>
          <a:p>
            <a:r>
              <a:rPr lang="en-US" dirty="0"/>
              <a:t>It is based on the understanding that disease is a manifestation of altered processes that the body, by nature, heals itself, and the naturopathic system is not about treating disease, but about returning to health.</a:t>
            </a:r>
          </a:p>
          <a:p>
            <a:r>
              <a:rPr lang="en-US" dirty="0"/>
              <a:t>A naturopathic doctor does not fight the disease but, relying on the natural healing, vital energy and intelligence of the organism, they try to re-establish its normal and healthy functioning.</a:t>
            </a:r>
          </a:p>
          <a:p>
            <a:endParaRPr lang="en-US" dirty="0"/>
          </a:p>
          <a:p>
            <a:r>
              <a:rPr lang="en-US" dirty="0"/>
              <a:t>Naturopathy is mostly practiced in the USA, Europe, Canada and Australia.</a:t>
            </a:r>
          </a:p>
        </p:txBody>
      </p:sp>
    </p:spTree>
    <p:extLst>
      <p:ext uri="{BB962C8B-B14F-4D97-AF65-F5344CB8AC3E}">
        <p14:creationId xmlns:p14="http://schemas.microsoft.com/office/powerpoint/2010/main" val="35417427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59F071-B677-42E4-9B65-ED8126D12C25}"/>
              </a:ext>
            </a:extLst>
          </p:cNvPr>
          <p:cNvSpPr>
            <a:spLocks noGrp="1"/>
          </p:cNvSpPr>
          <p:nvPr>
            <p:ph type="title"/>
          </p:nvPr>
        </p:nvSpPr>
        <p:spPr/>
        <p:txBody>
          <a:bodyPr>
            <a:normAutofit/>
          </a:bodyPr>
          <a:lstStyle/>
          <a:p>
            <a:r>
              <a:rPr lang="en-US" dirty="0"/>
              <a:t>Homeopathy</a:t>
            </a:r>
          </a:p>
        </p:txBody>
      </p:sp>
      <p:sp>
        <p:nvSpPr>
          <p:cNvPr id="3" name="Content Placeholder 2">
            <a:extLst>
              <a:ext uri="{FF2B5EF4-FFF2-40B4-BE49-F238E27FC236}">
                <a16:creationId xmlns:a16="http://schemas.microsoft.com/office/drawing/2014/main" id="{4204C679-07BA-4CD3-B238-1C19C556983A}"/>
              </a:ext>
            </a:extLst>
          </p:cNvPr>
          <p:cNvSpPr>
            <a:spLocks noGrp="1"/>
          </p:cNvSpPr>
          <p:nvPr>
            <p:ph idx="1"/>
          </p:nvPr>
        </p:nvSpPr>
        <p:spPr>
          <a:xfrm>
            <a:off x="1439335" y="2209799"/>
            <a:ext cx="9694332" cy="3318936"/>
          </a:xfrm>
        </p:spPr>
        <p:txBody>
          <a:bodyPr>
            <a:normAutofit fontScale="92500" lnSpcReduction="10000"/>
          </a:bodyPr>
          <a:lstStyle/>
          <a:p>
            <a:endParaRPr lang="ru-RU" dirty="0"/>
          </a:p>
          <a:p>
            <a:r>
              <a:rPr lang="en-US" dirty="0"/>
              <a:t>In the 18th and 19th centuries, the German physician Samuel Hahnemann (1755-1843), for the first time in the history of medicine, formulated the laws and principles governing health and disease and proved them through his own practice.</a:t>
            </a:r>
          </a:p>
          <a:p>
            <a:r>
              <a:rPr lang="en-US" dirty="0"/>
              <a:t>That's how the "science" that was called: Homeopathy was born.</a:t>
            </a:r>
          </a:p>
          <a:p>
            <a:r>
              <a:rPr lang="en-US" dirty="0"/>
              <a:t>Starting from the assumption that every organism has an innate capacity for self-healing, and that treatment should not consist of removing symptoms, but rather of stimulating the "internal forces" of the organism for self-healing, Hahnemann derived the basic postulates of homeopathy.</a:t>
            </a:r>
          </a:p>
          <a:p>
            <a:endParaRPr lang="en-US" dirty="0"/>
          </a:p>
        </p:txBody>
      </p:sp>
    </p:spTree>
    <p:extLst>
      <p:ext uri="{BB962C8B-B14F-4D97-AF65-F5344CB8AC3E}">
        <p14:creationId xmlns:p14="http://schemas.microsoft.com/office/powerpoint/2010/main" val="264711849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7FE311-01A4-45BE-BAD3-0BCCBCB7681A}"/>
              </a:ext>
            </a:extLst>
          </p:cNvPr>
          <p:cNvSpPr>
            <a:spLocks noGrp="1"/>
          </p:cNvSpPr>
          <p:nvPr>
            <p:ph type="title"/>
          </p:nvPr>
        </p:nvSpPr>
        <p:spPr/>
        <p:txBody>
          <a:bodyPr>
            <a:normAutofit fontScale="90000"/>
          </a:bodyPr>
          <a:lstStyle/>
          <a:p>
            <a:r>
              <a:rPr lang="sr-Cyrl-RS" dirty="0"/>
              <a:t>Медицина ума и тела</a:t>
            </a:r>
            <a:br>
              <a:rPr lang="sr-Cyrl-RS" dirty="0"/>
            </a:br>
            <a:endParaRPr lang="en-US" dirty="0"/>
          </a:p>
        </p:txBody>
      </p:sp>
      <p:sp>
        <p:nvSpPr>
          <p:cNvPr id="3" name="Content Placeholder 2">
            <a:extLst>
              <a:ext uri="{FF2B5EF4-FFF2-40B4-BE49-F238E27FC236}">
                <a16:creationId xmlns:a16="http://schemas.microsoft.com/office/drawing/2014/main" id="{D473E600-6CDB-4487-9A21-64A7F0D64402}"/>
              </a:ext>
            </a:extLst>
          </p:cNvPr>
          <p:cNvSpPr>
            <a:spLocks noGrp="1"/>
          </p:cNvSpPr>
          <p:nvPr>
            <p:ph idx="1"/>
          </p:nvPr>
        </p:nvSpPr>
        <p:spPr>
          <a:xfrm>
            <a:off x="1312337" y="2285999"/>
            <a:ext cx="9601196" cy="3318936"/>
          </a:xfrm>
        </p:spPr>
        <p:txBody>
          <a:bodyPr>
            <a:normAutofit fontScale="70000" lnSpcReduction="20000"/>
          </a:bodyPr>
          <a:lstStyle/>
          <a:p>
            <a:endParaRPr lang="ru-RU" dirty="0"/>
          </a:p>
          <a:p>
            <a:r>
              <a:rPr lang="en-US" dirty="0"/>
              <a:t>A wise man has known since ancient times that his "self" is fulfilled and self-sufficient when it is united with the body, senses and mind. This is best illustrated by an ancient Sanskrit proverb that says: The body is the chariot, the senses are the horses, the sense objects are the roads, the mind is the reins, the intelligence is the charioteer, the "self" is the passenger.</a:t>
            </a:r>
          </a:p>
          <a:p>
            <a:r>
              <a:rPr lang="en-US" dirty="0"/>
              <a:t>Starting from this Sanskrit saying, we can say that the medicine of mind and body is based on the interaction of brain and body functions with the influence of character, emotional, mental, social, spiritual factors and behavior on the health condition of a person.</a:t>
            </a:r>
          </a:p>
          <a:p>
            <a:endParaRPr lang="en-US" dirty="0"/>
          </a:p>
          <a:p>
            <a:r>
              <a:rPr lang="en-US" dirty="0"/>
              <a:t>Health-promoting mind-body medicine procedures include; relaxation, hypnosis, visual imagination, yoga, meditation, biofeedback, tai chi, qi gong, cognitive-behavioral therapy, group support, autogenic training, spiritualism and prayers.</a:t>
            </a:r>
          </a:p>
          <a:p>
            <a:endParaRPr lang="en-US" dirty="0"/>
          </a:p>
        </p:txBody>
      </p:sp>
    </p:spTree>
    <p:extLst>
      <p:ext uri="{BB962C8B-B14F-4D97-AF65-F5344CB8AC3E}">
        <p14:creationId xmlns:p14="http://schemas.microsoft.com/office/powerpoint/2010/main" val="29066435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C48827-61A1-4B7B-8411-781A11B017E0}"/>
              </a:ext>
            </a:extLst>
          </p:cNvPr>
          <p:cNvSpPr>
            <a:spLocks noGrp="1"/>
          </p:cNvSpPr>
          <p:nvPr>
            <p:ph type="title"/>
          </p:nvPr>
        </p:nvSpPr>
        <p:spPr/>
        <p:txBody>
          <a:bodyPr>
            <a:normAutofit fontScale="90000"/>
          </a:bodyPr>
          <a:lstStyle/>
          <a:p>
            <a:r>
              <a:rPr lang="en-US"/>
              <a:t>Biologically based practice</a:t>
            </a:r>
            <a:br>
              <a:rPr lang="en-US"/>
            </a:br>
            <a:endParaRPr lang="en-US" dirty="0"/>
          </a:p>
        </p:txBody>
      </p:sp>
      <p:sp>
        <p:nvSpPr>
          <p:cNvPr id="3" name="Content Placeholder 2">
            <a:extLst>
              <a:ext uri="{FF2B5EF4-FFF2-40B4-BE49-F238E27FC236}">
                <a16:creationId xmlns:a16="http://schemas.microsoft.com/office/drawing/2014/main" id="{B2E29FB8-91EC-4818-9611-F7DB08247D4D}"/>
              </a:ext>
            </a:extLst>
          </p:cNvPr>
          <p:cNvSpPr>
            <a:spLocks noGrp="1"/>
          </p:cNvSpPr>
          <p:nvPr>
            <p:ph idx="1"/>
          </p:nvPr>
        </p:nvSpPr>
        <p:spPr/>
        <p:txBody>
          <a:bodyPr>
            <a:normAutofit/>
          </a:bodyPr>
          <a:lstStyle/>
          <a:p>
            <a:r>
              <a:rPr lang="en-US" dirty="0"/>
              <a:t>Since a proper and varied diet is a prerequisite for maintaining good health, it has been established that the introduction of appropriate nutritional (nutrient) ingredients can prevent the occurrence of many diseases. Thus, the group of nutritional ingredients that can contribute to the improvement of health and the prevention of some diseases include dietary supplements or nutritional supplements.</a:t>
            </a:r>
          </a:p>
          <a:p>
            <a:r>
              <a:rPr lang="en-US" dirty="0"/>
              <a:t>Dietary supplements are products that, with their active ingredients, can help, enhance or assist in strengthening the body's natural functions.</a:t>
            </a:r>
          </a:p>
          <a:p>
            <a:endParaRPr lang="en-US" dirty="0"/>
          </a:p>
        </p:txBody>
      </p:sp>
    </p:spTree>
    <p:extLst>
      <p:ext uri="{BB962C8B-B14F-4D97-AF65-F5344CB8AC3E}">
        <p14:creationId xmlns:p14="http://schemas.microsoft.com/office/powerpoint/2010/main" val="259192586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C52C7-BFD9-432D-92FC-D4B7DC7143EE}"/>
              </a:ext>
            </a:extLst>
          </p:cNvPr>
          <p:cNvSpPr>
            <a:spLocks noGrp="1"/>
          </p:cNvSpPr>
          <p:nvPr>
            <p:ph type="title"/>
          </p:nvPr>
        </p:nvSpPr>
        <p:spPr/>
        <p:txBody>
          <a:bodyPr>
            <a:normAutofit fontScale="90000"/>
          </a:bodyPr>
          <a:lstStyle/>
          <a:p>
            <a:br>
              <a:rPr lang="en-US" dirty="0"/>
            </a:br>
            <a:br>
              <a:rPr lang="en-US" dirty="0"/>
            </a:br>
            <a:r>
              <a:rPr lang="en-US" dirty="0"/>
              <a:t>Chiropractic</a:t>
            </a:r>
            <a:br>
              <a:rPr lang="en-US" dirty="0"/>
            </a:br>
            <a:br>
              <a:rPr lang="en-US" dirty="0"/>
            </a:br>
            <a:br>
              <a:rPr lang="ru-RU" dirty="0"/>
            </a:br>
            <a:endParaRPr lang="en-US" dirty="0"/>
          </a:p>
        </p:txBody>
      </p:sp>
      <p:sp>
        <p:nvSpPr>
          <p:cNvPr id="3" name="Content Placeholder 2">
            <a:extLst>
              <a:ext uri="{FF2B5EF4-FFF2-40B4-BE49-F238E27FC236}">
                <a16:creationId xmlns:a16="http://schemas.microsoft.com/office/drawing/2014/main" id="{4537A549-36DC-46F8-A1EF-6A996C6F455F}"/>
              </a:ext>
            </a:extLst>
          </p:cNvPr>
          <p:cNvSpPr>
            <a:spLocks noGrp="1"/>
          </p:cNvSpPr>
          <p:nvPr>
            <p:ph idx="1"/>
          </p:nvPr>
        </p:nvSpPr>
        <p:spPr/>
        <p:txBody>
          <a:bodyPr/>
          <a:lstStyle/>
          <a:p>
            <a:endParaRPr lang="ru-RU" dirty="0"/>
          </a:p>
          <a:p>
            <a:r>
              <a:rPr lang="en-US" dirty="0"/>
              <a:t>The basic principles of chiropractic philosophy are that a healthy, strong, elastic and balanced spinal column is the basis for normal functioning and exchange of information between different parts of the body and organ systems, on the one hand, and the brain, on the other.</a:t>
            </a:r>
          </a:p>
        </p:txBody>
      </p:sp>
    </p:spTree>
    <p:extLst>
      <p:ext uri="{BB962C8B-B14F-4D97-AF65-F5344CB8AC3E}">
        <p14:creationId xmlns:p14="http://schemas.microsoft.com/office/powerpoint/2010/main" val="40194083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33E9FF-C2DB-45AB-8065-A9EAA782F30C}"/>
              </a:ext>
            </a:extLst>
          </p:cNvPr>
          <p:cNvSpPr>
            <a:spLocks noGrp="1"/>
          </p:cNvSpPr>
          <p:nvPr>
            <p:ph type="title"/>
          </p:nvPr>
        </p:nvSpPr>
        <p:spPr/>
        <p:txBody>
          <a:bodyPr>
            <a:normAutofit fontScale="90000"/>
          </a:bodyPr>
          <a:lstStyle/>
          <a:p>
            <a:r>
              <a:rPr lang="en-US" dirty="0"/>
              <a:t>Osteopathic medicine </a:t>
            </a:r>
            <a:br>
              <a:rPr lang="ru-RU" dirty="0"/>
            </a:br>
            <a:endParaRPr lang="en-US" dirty="0"/>
          </a:p>
        </p:txBody>
      </p:sp>
      <p:sp>
        <p:nvSpPr>
          <p:cNvPr id="3" name="Content Placeholder 2">
            <a:extLst>
              <a:ext uri="{FF2B5EF4-FFF2-40B4-BE49-F238E27FC236}">
                <a16:creationId xmlns:a16="http://schemas.microsoft.com/office/drawing/2014/main" id="{3D717E1B-1054-4A93-BD59-7E2AABC9B914}"/>
              </a:ext>
            </a:extLst>
          </p:cNvPr>
          <p:cNvSpPr>
            <a:spLocks noGrp="1"/>
          </p:cNvSpPr>
          <p:nvPr>
            <p:ph idx="1"/>
          </p:nvPr>
        </p:nvSpPr>
        <p:spPr/>
        <p:txBody>
          <a:bodyPr>
            <a:normAutofit fontScale="85000" lnSpcReduction="20000"/>
          </a:bodyPr>
          <a:lstStyle/>
          <a:p>
            <a:endParaRPr lang="ru-RU" dirty="0"/>
          </a:p>
          <a:p>
            <a:r>
              <a:rPr lang="en-US" dirty="0"/>
              <a:t>Osteopathic medicine is based on four osteopathic principles: the body is a connected whole; structure and functions are interconnected; the body has self-healing and self-harmonizing mechanisms.</a:t>
            </a:r>
          </a:p>
          <a:p>
            <a:endParaRPr lang="en-US" dirty="0"/>
          </a:p>
          <a:p>
            <a:r>
              <a:rPr lang="en-US" dirty="0"/>
              <a:t>The main therapeutic principles of osteopathic medicine is the manipulation of the joints, which is combined with physical medicine and advice on correct posture.</a:t>
            </a:r>
          </a:p>
          <a:p>
            <a:endParaRPr lang="en-US" dirty="0"/>
          </a:p>
          <a:p>
            <a:r>
              <a:rPr lang="en-US" dirty="0"/>
              <a:t>In the USA, doctors of osteopathic medicine are highly respected and recognized (with unlimited licenses) and make up about 5% of all doctors and treat about 10% of Americans.</a:t>
            </a:r>
          </a:p>
        </p:txBody>
      </p:sp>
    </p:spTree>
    <p:extLst>
      <p:ext uri="{BB962C8B-B14F-4D97-AF65-F5344CB8AC3E}">
        <p14:creationId xmlns:p14="http://schemas.microsoft.com/office/powerpoint/2010/main" val="216381765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C0F63C-DDC1-4669-9662-26A53ED4216B}"/>
              </a:ext>
            </a:extLst>
          </p:cNvPr>
          <p:cNvSpPr>
            <a:spLocks noGrp="1"/>
          </p:cNvSpPr>
          <p:nvPr>
            <p:ph type="title"/>
          </p:nvPr>
        </p:nvSpPr>
        <p:spPr/>
        <p:txBody>
          <a:bodyPr>
            <a:normAutofit fontScale="90000"/>
          </a:bodyPr>
          <a:lstStyle/>
          <a:p>
            <a:r>
              <a:rPr lang="en-US" dirty="0"/>
              <a:t>Rolfing</a:t>
            </a:r>
            <a:br>
              <a:rPr lang="ru-RU" dirty="0"/>
            </a:br>
            <a:endParaRPr lang="en-US" dirty="0"/>
          </a:p>
        </p:txBody>
      </p:sp>
      <p:sp>
        <p:nvSpPr>
          <p:cNvPr id="3" name="Content Placeholder 2">
            <a:extLst>
              <a:ext uri="{FF2B5EF4-FFF2-40B4-BE49-F238E27FC236}">
                <a16:creationId xmlns:a16="http://schemas.microsoft.com/office/drawing/2014/main" id="{378612AE-00E8-4316-861E-2F41B7E9E51B}"/>
              </a:ext>
            </a:extLst>
          </p:cNvPr>
          <p:cNvSpPr>
            <a:spLocks noGrp="1"/>
          </p:cNvSpPr>
          <p:nvPr>
            <p:ph idx="1"/>
          </p:nvPr>
        </p:nvSpPr>
        <p:spPr>
          <a:xfrm>
            <a:off x="1320804" y="2201332"/>
            <a:ext cx="9601196" cy="3318936"/>
          </a:xfrm>
        </p:spPr>
        <p:txBody>
          <a:bodyPr>
            <a:normAutofit/>
          </a:bodyPr>
          <a:lstStyle/>
          <a:p>
            <a:endParaRPr lang="ru-RU" dirty="0"/>
          </a:p>
          <a:p>
            <a:r>
              <a:rPr lang="en-US" dirty="0"/>
              <a:t>The Rolfing technique, formerly called structural integration or connection, is based on the principles of the ability to relax, which improves the connection of structures, functions and energetic organization of the body in relation to the force of gravity.</a:t>
            </a:r>
          </a:p>
          <a:p>
            <a:r>
              <a:rPr lang="en-US" dirty="0"/>
              <a:t>Rolfing is both a philosophy and a concrete touch therapy that requires relaxation in balance with yourself and the force of gravity, which balances the body, removes pain, stiffness and chronic stress.</a:t>
            </a:r>
          </a:p>
        </p:txBody>
      </p:sp>
    </p:spTree>
    <p:extLst>
      <p:ext uri="{BB962C8B-B14F-4D97-AF65-F5344CB8AC3E}">
        <p14:creationId xmlns:p14="http://schemas.microsoft.com/office/powerpoint/2010/main" val="303628520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571700-2654-4A52-B18C-B4559A7ACB63}"/>
              </a:ext>
            </a:extLst>
          </p:cNvPr>
          <p:cNvSpPr>
            <a:spLocks noGrp="1"/>
          </p:cNvSpPr>
          <p:nvPr>
            <p:ph type="title"/>
          </p:nvPr>
        </p:nvSpPr>
        <p:spPr/>
        <p:txBody>
          <a:bodyPr>
            <a:normAutofit/>
          </a:bodyPr>
          <a:lstStyle/>
          <a:p>
            <a:pPr marL="285750" marR="0" lvl="0" indent="-285750" defTabSz="457200" rtl="0" eaLnBrk="1" fontAlgn="auto" latinLnBrk="0" hangingPunct="1">
              <a:lnSpc>
                <a:spcPct val="100000"/>
              </a:lnSpc>
              <a:spcBef>
                <a:spcPct val="20000"/>
              </a:spcBef>
              <a:spcAft>
                <a:spcPts val="600"/>
              </a:spcAft>
              <a:tabLst/>
              <a:defRPr/>
            </a:pPr>
            <a:r>
              <a:rPr lang="en-US" sz="2400" dirty="0">
                <a:ln>
                  <a:noFill/>
                </a:ln>
                <a:solidFill>
                  <a:prstClr val="black">
                    <a:lumMod val="85000"/>
                    <a:lumOff val="15000"/>
                  </a:prstClr>
                </a:solidFill>
                <a:latin typeface="Garamond" panose="02020404030301010803"/>
                <a:ea typeface="+mn-ea"/>
                <a:cs typeface="+mn-cs"/>
              </a:rPr>
              <a:t>R</a:t>
            </a:r>
            <a:r>
              <a:rPr kumimoji="0" lang="en-US" sz="2400" b="0" i="0" u="none" strike="noStrike" kern="1200" cap="none" spc="0" normalizeH="0" baseline="0" noProof="0" dirty="0" err="1">
                <a:ln>
                  <a:noFill/>
                </a:ln>
                <a:solidFill>
                  <a:prstClr val="black">
                    <a:lumMod val="85000"/>
                    <a:lumOff val="15000"/>
                  </a:prstClr>
                </a:solidFill>
                <a:effectLst/>
                <a:uLnTx/>
                <a:uFillTx/>
                <a:latin typeface="Garamond" panose="02020404030301010803"/>
                <a:ea typeface="+mn-ea"/>
                <a:cs typeface="+mn-cs"/>
              </a:rPr>
              <a:t>eflexology</a:t>
            </a:r>
            <a:endParaRPr lang="en-US" sz="2400" dirty="0"/>
          </a:p>
        </p:txBody>
      </p:sp>
      <p:sp>
        <p:nvSpPr>
          <p:cNvPr id="3" name="Content Placeholder 2">
            <a:extLst>
              <a:ext uri="{FF2B5EF4-FFF2-40B4-BE49-F238E27FC236}">
                <a16:creationId xmlns:a16="http://schemas.microsoft.com/office/drawing/2014/main" id="{D786E340-250E-487E-ADD7-477FE28F4D5A}"/>
              </a:ext>
            </a:extLst>
          </p:cNvPr>
          <p:cNvSpPr>
            <a:spLocks noGrp="1"/>
          </p:cNvSpPr>
          <p:nvPr>
            <p:ph idx="1"/>
          </p:nvPr>
        </p:nvSpPr>
        <p:spPr>
          <a:xfrm>
            <a:off x="1295404" y="2429932"/>
            <a:ext cx="9601196" cy="3539068"/>
          </a:xfrm>
        </p:spPr>
        <p:txBody>
          <a:bodyPr>
            <a:normAutofit/>
          </a:bodyPr>
          <a:lstStyle/>
          <a:p>
            <a:endParaRPr lang="ru-RU" dirty="0"/>
          </a:p>
          <a:p>
            <a:r>
              <a:rPr lang="en-US" dirty="0"/>
              <a:t>The reflexology foot map shows the "reflex zones" that reflexologists use in their work.</a:t>
            </a:r>
          </a:p>
          <a:p>
            <a:r>
              <a:rPr lang="en-US" dirty="0"/>
              <a:t>Reflexology or zone therapy is a method of massaging, squeezing or kneading the feet (less often the palms and earlobes), in the area of ​​the "reflex zones" where the organs of the body are mapped.</a:t>
            </a:r>
          </a:p>
          <a:p>
            <a:endParaRPr lang="en-US" dirty="0"/>
          </a:p>
          <a:p>
            <a:endParaRPr lang="ru-RU" dirty="0"/>
          </a:p>
        </p:txBody>
      </p:sp>
    </p:spTree>
    <p:extLst>
      <p:ext uri="{BB962C8B-B14F-4D97-AF65-F5344CB8AC3E}">
        <p14:creationId xmlns:p14="http://schemas.microsoft.com/office/powerpoint/2010/main" val="185088094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9174FD-E080-4149-9F49-20930AC896DD}"/>
              </a:ext>
            </a:extLst>
          </p:cNvPr>
          <p:cNvSpPr>
            <a:spLocks noGrp="1"/>
          </p:cNvSpPr>
          <p:nvPr>
            <p:ph type="title"/>
          </p:nvPr>
        </p:nvSpPr>
        <p:spPr/>
        <p:txBody>
          <a:bodyPr>
            <a:normAutofit fontScale="90000"/>
          </a:bodyPr>
          <a:lstStyle/>
          <a:p>
            <a:r>
              <a:rPr lang="ru-RU" dirty="0"/>
              <a:t>Туина</a:t>
            </a:r>
            <a:br>
              <a:rPr lang="ru-RU" dirty="0"/>
            </a:br>
            <a:endParaRPr lang="en-US" dirty="0"/>
          </a:p>
        </p:txBody>
      </p:sp>
      <p:sp>
        <p:nvSpPr>
          <p:cNvPr id="3" name="Content Placeholder 2">
            <a:extLst>
              <a:ext uri="{FF2B5EF4-FFF2-40B4-BE49-F238E27FC236}">
                <a16:creationId xmlns:a16="http://schemas.microsoft.com/office/drawing/2014/main" id="{74E6851B-05A5-48A1-B1F4-2093F6726201}"/>
              </a:ext>
            </a:extLst>
          </p:cNvPr>
          <p:cNvSpPr>
            <a:spLocks noGrp="1"/>
          </p:cNvSpPr>
          <p:nvPr>
            <p:ph idx="1"/>
          </p:nvPr>
        </p:nvSpPr>
        <p:spPr>
          <a:xfrm>
            <a:off x="1371601" y="2387599"/>
            <a:ext cx="9601196" cy="3691468"/>
          </a:xfrm>
        </p:spPr>
        <p:txBody>
          <a:bodyPr>
            <a:normAutofit fontScale="70000" lnSpcReduction="20000"/>
          </a:bodyPr>
          <a:lstStyle/>
          <a:p>
            <a:endParaRPr lang="ru-RU" dirty="0"/>
          </a:p>
          <a:p>
            <a:r>
              <a:rPr lang="en-US" dirty="0"/>
              <a:t>The </a:t>
            </a:r>
            <a:r>
              <a:rPr lang="en-US" dirty="0" err="1"/>
              <a:t>Tuin</a:t>
            </a:r>
            <a:r>
              <a:rPr lang="en-US" dirty="0"/>
              <a:t> method is one of the types of acupuncture, which has been used in China for about 2000 years.</a:t>
            </a:r>
          </a:p>
          <a:p>
            <a:r>
              <a:rPr lang="en-US" dirty="0" err="1"/>
              <a:t>Tuina</a:t>
            </a:r>
            <a:r>
              <a:rPr lang="en-US" dirty="0"/>
              <a:t> is based on the theory of traditional Chinese medicine about the flow of vital energy </a:t>
            </a:r>
            <a:r>
              <a:rPr lang="en-US" dirty="0" err="1"/>
              <a:t>qu</a:t>
            </a:r>
            <a:r>
              <a:rPr lang="en-US" dirty="0"/>
              <a:t> (translated as qi), which circulates through the body along certain pathways or meridians, which serve as the basis for orientation in therapy.</a:t>
            </a:r>
          </a:p>
          <a:p>
            <a:r>
              <a:rPr lang="en-US" dirty="0"/>
              <a:t>Treatment with the </a:t>
            </a:r>
            <a:r>
              <a:rPr lang="en-US" dirty="0" err="1"/>
              <a:t>Tuina</a:t>
            </a:r>
            <a:r>
              <a:rPr lang="en-US" dirty="0"/>
              <a:t> method is performed by the practitioner applying dosed pressure and massaging acupuncture points with his fingers. Treatment with this method can also be performed with the use of Chinese herbs and various vibrators.</a:t>
            </a:r>
          </a:p>
          <a:p>
            <a:r>
              <a:rPr lang="en-US" dirty="0"/>
              <a:t>In a typical </a:t>
            </a:r>
            <a:r>
              <a:rPr lang="en-US" dirty="0" err="1"/>
              <a:t>Tuina</a:t>
            </a:r>
            <a:r>
              <a:rPr lang="en-US" dirty="0"/>
              <a:t> session, the patient, wearing loose clothing and no shoes, lies on the therapy table or on a carpet, on the floor. After examining the patient's specific problems, the therapist begins to apply a special treatment protocol, manual acupressure directed to specific painful areas and their acupuncture points, energy meridians, in muscles and joints. The session lasts from 30 minutes to 1 hour. Depending on the specific problems of the patient, the therapist can also carry out additional treatments.</a:t>
            </a:r>
          </a:p>
        </p:txBody>
      </p:sp>
    </p:spTree>
    <p:extLst>
      <p:ext uri="{BB962C8B-B14F-4D97-AF65-F5344CB8AC3E}">
        <p14:creationId xmlns:p14="http://schemas.microsoft.com/office/powerpoint/2010/main" val="15934364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982525-097F-4C27-A87A-19764634C1D4}"/>
              </a:ext>
            </a:extLst>
          </p:cNvPr>
          <p:cNvSpPr>
            <a:spLocks noGrp="1"/>
          </p:cNvSpPr>
          <p:nvPr>
            <p:ph type="title"/>
          </p:nvPr>
        </p:nvSpPr>
        <p:spPr/>
        <p:txBody>
          <a:bodyPr>
            <a:normAutofit fontScale="90000"/>
          </a:bodyPr>
          <a:lstStyle/>
          <a:p>
            <a:br>
              <a:rPr lang="en-US" dirty="0"/>
            </a:br>
            <a:r>
              <a:rPr lang="en-US" dirty="0"/>
              <a:t>Traditional, complementary, alternative medicine</a:t>
            </a:r>
            <a:br>
              <a:rPr lang="en-US" dirty="0"/>
            </a:br>
            <a:endParaRPr lang="en-US" dirty="0"/>
          </a:p>
        </p:txBody>
      </p:sp>
      <p:sp>
        <p:nvSpPr>
          <p:cNvPr id="3" name="Content Placeholder 2">
            <a:extLst>
              <a:ext uri="{FF2B5EF4-FFF2-40B4-BE49-F238E27FC236}">
                <a16:creationId xmlns:a16="http://schemas.microsoft.com/office/drawing/2014/main" id="{C358AA9D-F288-4CD1-9D6F-70AECD35086C}"/>
              </a:ext>
            </a:extLst>
          </p:cNvPr>
          <p:cNvSpPr>
            <a:spLocks noGrp="1"/>
          </p:cNvSpPr>
          <p:nvPr>
            <p:ph idx="1"/>
          </p:nvPr>
        </p:nvSpPr>
        <p:spPr/>
        <p:txBody>
          <a:bodyPr>
            <a:normAutofit fontScale="92500" lnSpcReduction="10000"/>
          </a:bodyPr>
          <a:lstStyle/>
          <a:p>
            <a:r>
              <a:rPr lang="en-US" dirty="0"/>
              <a:t>The term traditional medicine has an emphasis on ancient therapies specific to certain cultures</a:t>
            </a:r>
          </a:p>
          <a:p>
            <a:r>
              <a:rPr lang="en-US" dirty="0"/>
              <a:t>The term complementary medicine primarily indicates a certain degree of majorization, that is, the possibility of using certain complementary systems and practices as a supplement to the therapeutic procedures of official medicine.</a:t>
            </a:r>
          </a:p>
          <a:p>
            <a:r>
              <a:rPr lang="en-US" dirty="0"/>
              <a:t>The term alternative medicine emphasizes therapeutic systems and methods that are an expression of the holographic paradigm, which means that they are based on views of the world and man that are more secondary than the modern Cartesian paradigm.</a:t>
            </a:r>
          </a:p>
          <a:p>
            <a:endParaRPr lang="en-US" dirty="0"/>
          </a:p>
        </p:txBody>
      </p:sp>
    </p:spTree>
    <p:extLst>
      <p:ext uri="{BB962C8B-B14F-4D97-AF65-F5344CB8AC3E}">
        <p14:creationId xmlns:p14="http://schemas.microsoft.com/office/powerpoint/2010/main" val="405718600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454CB4-17F0-4841-AC63-DE010EB6FAA8}"/>
              </a:ext>
            </a:extLst>
          </p:cNvPr>
          <p:cNvSpPr>
            <a:spLocks noGrp="1"/>
          </p:cNvSpPr>
          <p:nvPr>
            <p:ph type="title"/>
          </p:nvPr>
        </p:nvSpPr>
        <p:spPr>
          <a:xfrm>
            <a:off x="1356362" y="616372"/>
            <a:ext cx="9601196" cy="1303867"/>
          </a:xfrm>
        </p:spPr>
        <p:txBody>
          <a:bodyPr>
            <a:normAutofit fontScale="90000"/>
          </a:bodyPr>
          <a:lstStyle/>
          <a:p>
            <a:r>
              <a:rPr lang="en-US" dirty="0"/>
              <a:t>Massage</a:t>
            </a:r>
            <a:br>
              <a:rPr lang="ru-RU" dirty="0"/>
            </a:br>
            <a:endParaRPr lang="en-US" dirty="0"/>
          </a:p>
        </p:txBody>
      </p:sp>
      <p:sp>
        <p:nvSpPr>
          <p:cNvPr id="3" name="Content Placeholder 2">
            <a:extLst>
              <a:ext uri="{FF2B5EF4-FFF2-40B4-BE49-F238E27FC236}">
                <a16:creationId xmlns:a16="http://schemas.microsoft.com/office/drawing/2014/main" id="{AC876100-D95B-46E2-ABC4-3333E562EA8D}"/>
              </a:ext>
            </a:extLst>
          </p:cNvPr>
          <p:cNvSpPr>
            <a:spLocks noGrp="1"/>
          </p:cNvSpPr>
          <p:nvPr>
            <p:ph idx="1"/>
          </p:nvPr>
        </p:nvSpPr>
        <p:spPr>
          <a:xfrm>
            <a:off x="1319785" y="1353312"/>
            <a:ext cx="9601196" cy="4559808"/>
          </a:xfrm>
        </p:spPr>
        <p:txBody>
          <a:bodyPr>
            <a:normAutofit fontScale="32500" lnSpcReduction="20000"/>
          </a:bodyPr>
          <a:lstStyle/>
          <a:p>
            <a:endParaRPr lang="ru-RU" dirty="0"/>
          </a:p>
          <a:p>
            <a:r>
              <a:rPr lang="en-US" sz="4900" dirty="0"/>
              <a:t>Massage treatment includes various types of manipulation of the soft tissue of the body, applying pressure and movements. Massage as a therapy has been applied in all known civilizations, and today there are many of its modalities. The most famous massage modalities are:</a:t>
            </a:r>
          </a:p>
          <a:p>
            <a:endParaRPr lang="en-US" sz="4900" dirty="0"/>
          </a:p>
          <a:p>
            <a:r>
              <a:rPr lang="en-US" sz="4900" dirty="0"/>
              <a:t>    traditional </a:t>
            </a:r>
            <a:r>
              <a:rPr lang="en-US" sz="4900" dirty="0" err="1"/>
              <a:t>european</a:t>
            </a:r>
            <a:r>
              <a:rPr lang="en-US" sz="4900" dirty="0"/>
              <a:t> massage,</a:t>
            </a:r>
          </a:p>
          <a:p>
            <a:r>
              <a:rPr lang="en-US" sz="4900" dirty="0"/>
              <a:t>    </a:t>
            </a:r>
            <a:r>
              <a:rPr lang="en-US" sz="4900" dirty="0" err="1"/>
              <a:t>swedish</a:t>
            </a:r>
            <a:r>
              <a:rPr lang="en-US" sz="4900" dirty="0"/>
              <a:t> massage,</a:t>
            </a:r>
          </a:p>
          <a:p>
            <a:r>
              <a:rPr lang="en-US" sz="4900" dirty="0"/>
              <a:t>    sports massage,</a:t>
            </a:r>
          </a:p>
          <a:p>
            <a:r>
              <a:rPr lang="en-US" sz="4900" dirty="0"/>
              <a:t>    deep tissue massage,</a:t>
            </a:r>
          </a:p>
          <a:p>
            <a:r>
              <a:rPr lang="en-US" sz="4900" dirty="0"/>
              <a:t>    modern western massage,</a:t>
            </a:r>
          </a:p>
          <a:p>
            <a:r>
              <a:rPr lang="en-US" sz="4900" dirty="0"/>
              <a:t>    Trager technique,</a:t>
            </a:r>
          </a:p>
          <a:p>
            <a:r>
              <a:rPr lang="en-US" sz="4900" dirty="0"/>
              <a:t>    manual lymphatic drainage,</a:t>
            </a:r>
          </a:p>
          <a:p>
            <a:r>
              <a:rPr lang="en-US" sz="4900" dirty="0"/>
              <a:t>    neuromuscular massage,</a:t>
            </a:r>
          </a:p>
          <a:p>
            <a:r>
              <a:rPr lang="en-US" sz="4900" dirty="0"/>
              <a:t>    </a:t>
            </a:r>
            <a:r>
              <a:rPr lang="en-US" sz="4900" dirty="0" err="1"/>
              <a:t>Esalen</a:t>
            </a:r>
            <a:r>
              <a:rPr lang="en-US" sz="4900" dirty="0"/>
              <a:t> massage,</a:t>
            </a:r>
          </a:p>
          <a:p>
            <a:r>
              <a:rPr lang="en-US" sz="4900" dirty="0"/>
              <a:t>    oriental massage (</a:t>
            </a:r>
            <a:r>
              <a:rPr lang="en-US" sz="4900" dirty="0" err="1"/>
              <a:t>shiiatsu</a:t>
            </a:r>
            <a:r>
              <a:rPr lang="en-US" sz="4900" dirty="0"/>
              <a:t>-finger massage), </a:t>
            </a:r>
            <a:r>
              <a:rPr lang="en-US" sz="4900" dirty="0" err="1"/>
              <a:t>etc</a:t>
            </a:r>
            <a:endParaRPr lang="en-US" sz="4900" dirty="0"/>
          </a:p>
        </p:txBody>
      </p:sp>
    </p:spTree>
    <p:extLst>
      <p:ext uri="{BB962C8B-B14F-4D97-AF65-F5344CB8AC3E}">
        <p14:creationId xmlns:p14="http://schemas.microsoft.com/office/powerpoint/2010/main" val="315096658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4E98DD-3428-4825-B9B8-C29F9D0DBA06}"/>
              </a:ext>
            </a:extLst>
          </p:cNvPr>
          <p:cNvSpPr>
            <a:spLocks noGrp="1"/>
          </p:cNvSpPr>
          <p:nvPr>
            <p:ph type="title"/>
          </p:nvPr>
        </p:nvSpPr>
        <p:spPr/>
        <p:txBody>
          <a:bodyPr>
            <a:normAutofit fontScale="90000"/>
          </a:bodyPr>
          <a:lstStyle/>
          <a:p>
            <a:r>
              <a:rPr lang="en-US" dirty="0"/>
              <a:t>Energy therapy </a:t>
            </a:r>
            <a:br>
              <a:rPr lang="ru-RU" dirty="0"/>
            </a:br>
            <a:endParaRPr lang="en-US" dirty="0"/>
          </a:p>
        </p:txBody>
      </p:sp>
      <p:sp>
        <p:nvSpPr>
          <p:cNvPr id="3" name="Content Placeholder 2">
            <a:extLst>
              <a:ext uri="{FF2B5EF4-FFF2-40B4-BE49-F238E27FC236}">
                <a16:creationId xmlns:a16="http://schemas.microsoft.com/office/drawing/2014/main" id="{60EC1B83-FF76-4631-BE8C-4D20B0BF2821}"/>
              </a:ext>
            </a:extLst>
          </p:cNvPr>
          <p:cNvSpPr>
            <a:spLocks noGrp="1"/>
          </p:cNvSpPr>
          <p:nvPr>
            <p:ph idx="1"/>
          </p:nvPr>
        </p:nvSpPr>
        <p:spPr>
          <a:xfrm>
            <a:off x="1197865" y="2410628"/>
            <a:ext cx="9601196" cy="3318936"/>
          </a:xfrm>
        </p:spPr>
        <p:txBody>
          <a:bodyPr>
            <a:normAutofit fontScale="92500" lnSpcReduction="10000"/>
          </a:bodyPr>
          <a:lstStyle/>
          <a:p>
            <a:pPr marL="0" indent="0">
              <a:buNone/>
            </a:pPr>
            <a:endParaRPr lang="ru-RU" dirty="0"/>
          </a:p>
          <a:p>
            <a:r>
              <a:rPr lang="en-US" dirty="0"/>
              <a:t>Energy therapy is a part of traditional (complementary and alternative) and is based on the use of energy fields that can be measured and those that cannot be measured, but are assumed to exist.</a:t>
            </a:r>
          </a:p>
          <a:p>
            <a:endParaRPr lang="en-US" dirty="0"/>
          </a:p>
          <a:p>
            <a:r>
              <a:rPr lang="en-US" dirty="0"/>
              <a:t>Energy therapy is often better known under the name of bioenergetic therapy, and it is still faced with a number of problems, which stem from the fact that there are no clearly defined and empirically, satisfactorily verified therapeutic procedures and therapeutic means with which it is used.</a:t>
            </a:r>
          </a:p>
        </p:txBody>
      </p:sp>
    </p:spTree>
    <p:extLst>
      <p:ext uri="{BB962C8B-B14F-4D97-AF65-F5344CB8AC3E}">
        <p14:creationId xmlns:p14="http://schemas.microsoft.com/office/powerpoint/2010/main" val="315572330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632766-BE77-42E0-AD88-D329EED23528}"/>
              </a:ext>
            </a:extLst>
          </p:cNvPr>
          <p:cNvSpPr>
            <a:spLocks noGrp="1"/>
          </p:cNvSpPr>
          <p:nvPr>
            <p:ph type="title"/>
          </p:nvPr>
        </p:nvSpPr>
        <p:spPr/>
        <p:txBody>
          <a:bodyPr>
            <a:normAutofit fontScale="90000"/>
          </a:bodyPr>
          <a:lstStyle/>
          <a:p>
            <a:r>
              <a:rPr lang="en-US" dirty="0"/>
              <a:t>Folk medicine, traditional domestic medicine</a:t>
            </a:r>
          </a:p>
        </p:txBody>
      </p:sp>
      <p:sp>
        <p:nvSpPr>
          <p:cNvPr id="3" name="Content Placeholder 2">
            <a:extLst>
              <a:ext uri="{FF2B5EF4-FFF2-40B4-BE49-F238E27FC236}">
                <a16:creationId xmlns:a16="http://schemas.microsoft.com/office/drawing/2014/main" id="{86DF8866-6C6C-42FE-B703-2FBFC26554EC}"/>
              </a:ext>
            </a:extLst>
          </p:cNvPr>
          <p:cNvSpPr>
            <a:spLocks noGrp="1"/>
          </p:cNvSpPr>
          <p:nvPr>
            <p:ph idx="1"/>
          </p:nvPr>
        </p:nvSpPr>
        <p:spPr/>
        <p:txBody>
          <a:bodyPr>
            <a:normAutofit fontScale="77500" lnSpcReduction="20000"/>
          </a:bodyPr>
          <a:lstStyle/>
          <a:p>
            <a:r>
              <a:rPr lang="en-US" dirty="0"/>
              <a:t>Folk medicine, traditional home medicine is a "medical system" originating in the people, which is based on experience, magic (recovery) and traditional preparations, traditional home medicine.</a:t>
            </a:r>
          </a:p>
          <a:p>
            <a:r>
              <a:rPr lang="en-US" dirty="0"/>
              <a:t>The feeling of pain and suffering, threats, loneliness and the need for protection imposed on man by his illness, demanded an explanation from man. And he gave it to himself and others.</a:t>
            </a:r>
          </a:p>
          <a:p>
            <a:endParaRPr lang="en-US" dirty="0"/>
          </a:p>
          <a:p>
            <a:r>
              <a:rPr lang="en-US" dirty="0"/>
              <a:t>Today, it is nurtured mainly in poor and backward environments, where acquired knowledge is most often transmitted orally from generation to generation.</a:t>
            </a:r>
          </a:p>
          <a:p>
            <a:r>
              <a:rPr lang="en-US" dirty="0"/>
              <a:t>Folk medicine is not unique and universal, that is, it differs from people to people, from continent to continent, and it was created by mixing outdated understandings, superstitions and random knowledge.</a:t>
            </a:r>
          </a:p>
        </p:txBody>
      </p:sp>
    </p:spTree>
    <p:extLst>
      <p:ext uri="{BB962C8B-B14F-4D97-AF65-F5344CB8AC3E}">
        <p14:creationId xmlns:p14="http://schemas.microsoft.com/office/powerpoint/2010/main" val="180769705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3ACA775C-047D-4FE4-9E8B-404602EE05C2}"/>
              </a:ext>
            </a:extLst>
          </p:cNvPr>
          <p:cNvSpPr>
            <a:spLocks noGrp="1"/>
          </p:cNvSpPr>
          <p:nvPr>
            <p:ph idx="1"/>
          </p:nvPr>
        </p:nvSpPr>
        <p:spPr/>
        <p:txBody>
          <a:bodyPr>
            <a:normAutofit/>
          </a:bodyPr>
          <a:lstStyle/>
          <a:p>
            <a:pPr algn="ctr"/>
            <a:r>
              <a:rPr lang="sr-Latn-RS" sz="3600" dirty="0">
                <a:latin typeface="Times New Roman" pitchFamily="18" charset="0"/>
                <a:cs typeface="Times New Roman" pitchFamily="18" charset="0"/>
              </a:rPr>
              <a:t>T</a:t>
            </a:r>
            <a:r>
              <a:rPr lang="en-US" sz="3600" dirty="0">
                <a:latin typeface="Times New Roman" pitchFamily="18" charset="0"/>
                <a:cs typeface="Times New Roman" pitchFamily="18" charset="0"/>
              </a:rPr>
              <a:t>hank you</a:t>
            </a:r>
            <a:r>
              <a:rPr lang="sr-Latn-RS" sz="3600" dirty="0">
                <a:latin typeface="Times New Roman" pitchFamily="18" charset="0"/>
                <a:cs typeface="Times New Roman" pitchFamily="18" charset="0"/>
              </a:rPr>
              <a:t>!</a:t>
            </a:r>
            <a:endParaRPr lang="en-US" sz="3600" dirty="0">
              <a:latin typeface="Times New Roman" pitchFamily="18" charset="0"/>
              <a:cs typeface="Times New Roman" pitchFamily="18" charset="0"/>
            </a:endParaRPr>
          </a:p>
        </p:txBody>
      </p:sp>
    </p:spTree>
    <p:extLst>
      <p:ext uri="{BB962C8B-B14F-4D97-AF65-F5344CB8AC3E}">
        <p14:creationId xmlns:p14="http://schemas.microsoft.com/office/powerpoint/2010/main" val="28990943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5CA52C2-21BC-4F3F-88A5-F0D0C966D5E0}"/>
              </a:ext>
            </a:extLst>
          </p:cNvPr>
          <p:cNvSpPr>
            <a:spLocks noGrp="1"/>
          </p:cNvSpPr>
          <p:nvPr>
            <p:ph idx="1"/>
          </p:nvPr>
        </p:nvSpPr>
        <p:spPr/>
        <p:txBody>
          <a:bodyPr/>
          <a:lstStyle/>
          <a:p>
            <a:r>
              <a:rPr lang="en-US" dirty="0"/>
              <a:t>Modern medical research has shown that most people at some point in their lives decide to seek the help of traditional medicine and its remedies.</a:t>
            </a:r>
          </a:p>
          <a:p>
            <a:r>
              <a:rPr lang="en-US" dirty="0"/>
              <a:t>And then the modern man begins to use the methods of ancient therapies, based on the centuries-old experience of ancient peoples.</a:t>
            </a:r>
          </a:p>
        </p:txBody>
      </p:sp>
    </p:spTree>
    <p:extLst>
      <p:ext uri="{BB962C8B-B14F-4D97-AF65-F5344CB8AC3E}">
        <p14:creationId xmlns:p14="http://schemas.microsoft.com/office/powerpoint/2010/main" val="27520303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7C0E21C-A90D-44B8-82FC-A9D31889E320}"/>
              </a:ext>
            </a:extLst>
          </p:cNvPr>
          <p:cNvSpPr>
            <a:spLocks noGrp="1"/>
          </p:cNvSpPr>
          <p:nvPr>
            <p:ph idx="1"/>
          </p:nvPr>
        </p:nvSpPr>
        <p:spPr/>
        <p:txBody>
          <a:bodyPr/>
          <a:lstStyle/>
          <a:p>
            <a:r>
              <a:rPr lang="en-US" dirty="0"/>
              <a:t>Worried about his health, man often thinks that there must be "someone and something" that can cure everything in him; in a fast, cheap and painless way.</a:t>
            </a:r>
          </a:p>
        </p:txBody>
      </p:sp>
    </p:spTree>
    <p:extLst>
      <p:ext uri="{BB962C8B-B14F-4D97-AF65-F5344CB8AC3E}">
        <p14:creationId xmlns:p14="http://schemas.microsoft.com/office/powerpoint/2010/main" val="22475654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ACF52A-7169-480D-A4D4-B056434ECE0A}"/>
              </a:ext>
            </a:extLst>
          </p:cNvPr>
          <p:cNvSpPr>
            <a:spLocks noGrp="1"/>
          </p:cNvSpPr>
          <p:nvPr>
            <p:ph type="title"/>
          </p:nvPr>
        </p:nvSpPr>
        <p:spPr/>
        <p:txBody>
          <a:bodyPr/>
          <a:lstStyle/>
          <a:p>
            <a:r>
              <a:rPr lang="en-US" dirty="0"/>
              <a:t>Magical medicine</a:t>
            </a:r>
          </a:p>
        </p:txBody>
      </p:sp>
      <p:sp>
        <p:nvSpPr>
          <p:cNvPr id="3" name="Content Placeholder 2">
            <a:extLst>
              <a:ext uri="{FF2B5EF4-FFF2-40B4-BE49-F238E27FC236}">
                <a16:creationId xmlns:a16="http://schemas.microsoft.com/office/drawing/2014/main" id="{DEB062DD-F4E2-4787-B4EA-7596147ABC52}"/>
              </a:ext>
            </a:extLst>
          </p:cNvPr>
          <p:cNvSpPr>
            <a:spLocks noGrp="1"/>
          </p:cNvSpPr>
          <p:nvPr>
            <p:ph idx="1"/>
          </p:nvPr>
        </p:nvSpPr>
        <p:spPr/>
        <p:txBody>
          <a:bodyPr/>
          <a:lstStyle/>
          <a:p>
            <a:r>
              <a:rPr lang="en-US" dirty="0"/>
              <a:t>The first beginnings of traditional medicine can be found in magical medicine. This form of treatment was based on magic - spells, sorcery, the art of submitting to the will of the mysterious forces of nature, spirits and demons, or the belief that man can influence the course of natural events with his words and spells, including the course of diseases and protection from them.</a:t>
            </a:r>
          </a:p>
        </p:txBody>
      </p:sp>
    </p:spTree>
    <p:extLst>
      <p:ext uri="{BB962C8B-B14F-4D97-AF65-F5344CB8AC3E}">
        <p14:creationId xmlns:p14="http://schemas.microsoft.com/office/powerpoint/2010/main" val="26233388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641E31-4CC8-4E23-BFDB-22953196DF0F}"/>
              </a:ext>
            </a:extLst>
          </p:cNvPr>
          <p:cNvSpPr>
            <a:spLocks noGrp="1"/>
          </p:cNvSpPr>
          <p:nvPr>
            <p:ph type="title"/>
          </p:nvPr>
        </p:nvSpPr>
        <p:spPr/>
        <p:txBody>
          <a:bodyPr>
            <a:normAutofit fontScale="90000"/>
          </a:bodyPr>
          <a:lstStyle/>
          <a:p>
            <a:pPr marL="0" marR="0" lvl="0" indent="0" defTabSz="914400" rtl="0" eaLnBrk="0" fontAlgn="base" latinLnBrk="0" hangingPunct="0">
              <a:lnSpc>
                <a:spcPct val="100000"/>
              </a:lnSpc>
              <a:spcBef>
                <a:spcPct val="0"/>
              </a:spcBef>
              <a:spcAft>
                <a:spcPct val="0"/>
              </a:spcAft>
              <a:tabLst/>
            </a:pPr>
            <a:br>
              <a:rPr kumimoji="0" lang="en-US" altLang="en-US" sz="4400" b="0" i="0" u="none" strike="noStrike" cap="none" normalizeH="0" baseline="0" dirty="0">
                <a:ln>
                  <a:noFill/>
                </a:ln>
                <a:solidFill>
                  <a:schemeClr val="tx1"/>
                </a:solidFill>
                <a:effectLst/>
                <a:latin typeface="Arial" panose="020B0604020202020204" pitchFamily="34" charset="0"/>
              </a:rPr>
            </a:br>
            <a:r>
              <a:rPr kumimoji="0" lang="en-US" altLang="en-US" sz="4400" b="0" i="0" u="none" strike="noStrike" cap="none" normalizeH="0" baseline="0" dirty="0">
                <a:ln>
                  <a:noFill/>
                </a:ln>
                <a:solidFill>
                  <a:schemeClr val="tx1"/>
                </a:solidFill>
                <a:effectLst/>
              </a:rPr>
              <a:t>Animistic medicine </a:t>
            </a:r>
            <a:br>
              <a:rPr kumimoji="0" lang="en-US" altLang="en-US" sz="4400" b="0" i="0" u="none" strike="noStrike" cap="none" normalizeH="0" baseline="0" dirty="0">
                <a:ln>
                  <a:noFill/>
                </a:ln>
                <a:solidFill>
                  <a:schemeClr val="tx1"/>
                </a:solidFill>
                <a:effectLst/>
                <a:latin typeface="Arial" panose="020B0604020202020204" pitchFamily="34" charset="0"/>
              </a:rPr>
            </a:br>
            <a:endParaRPr lang="en-US" dirty="0"/>
          </a:p>
        </p:txBody>
      </p:sp>
      <p:sp>
        <p:nvSpPr>
          <p:cNvPr id="6" name="Content Placeholder 5">
            <a:extLst>
              <a:ext uri="{FF2B5EF4-FFF2-40B4-BE49-F238E27FC236}">
                <a16:creationId xmlns:a16="http://schemas.microsoft.com/office/drawing/2014/main" id="{F4A404DE-6A3A-487B-B61A-8437D9BC9613}"/>
              </a:ext>
            </a:extLst>
          </p:cNvPr>
          <p:cNvSpPr>
            <a:spLocks noGrp="1"/>
          </p:cNvSpPr>
          <p:nvPr>
            <p:ph idx="1"/>
          </p:nvPr>
        </p:nvSpPr>
        <p:spPr/>
        <p:txBody>
          <a:bodyPr/>
          <a:lstStyle/>
          <a:p>
            <a:r>
              <a:rPr lang="en-US" dirty="0"/>
              <a:t>Animistic medicine was based on the belief that some invisible spiritual beings, anime (anima - soul, spirit), influence the fate of man and thus his life, health and illness.</a:t>
            </a:r>
          </a:p>
          <a:p>
            <a:r>
              <a:rPr lang="en-US" dirty="0"/>
              <a:t>It involved treatment based on rituals and techniques whose goal was to propitiate spirits - anime, evil spirits that threaten health and life.</a:t>
            </a:r>
          </a:p>
        </p:txBody>
      </p:sp>
    </p:spTree>
    <p:extLst>
      <p:ext uri="{BB962C8B-B14F-4D97-AF65-F5344CB8AC3E}">
        <p14:creationId xmlns:p14="http://schemas.microsoft.com/office/powerpoint/2010/main" val="19407270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0AE164-EA51-4298-9CEE-5662AACBBF31}"/>
              </a:ext>
            </a:extLst>
          </p:cNvPr>
          <p:cNvSpPr>
            <a:spLocks noGrp="1"/>
          </p:cNvSpPr>
          <p:nvPr>
            <p:ph type="title"/>
          </p:nvPr>
        </p:nvSpPr>
        <p:spPr/>
        <p:txBody>
          <a:bodyPr>
            <a:normAutofit fontScale="90000"/>
          </a:bodyPr>
          <a:lstStyle/>
          <a:p>
            <a:r>
              <a:rPr lang="en-US" dirty="0"/>
              <a:t>Theurgical medicine</a:t>
            </a:r>
            <a:br>
              <a:rPr lang="sr-Cyrl-RS" dirty="0"/>
            </a:br>
            <a:endParaRPr lang="en-US" dirty="0"/>
          </a:p>
        </p:txBody>
      </p:sp>
      <p:sp>
        <p:nvSpPr>
          <p:cNvPr id="3" name="Content Placeholder 2">
            <a:extLst>
              <a:ext uri="{FF2B5EF4-FFF2-40B4-BE49-F238E27FC236}">
                <a16:creationId xmlns:a16="http://schemas.microsoft.com/office/drawing/2014/main" id="{3EE7F2CF-62B9-49C8-A62D-BD07C3293E33}"/>
              </a:ext>
            </a:extLst>
          </p:cNvPr>
          <p:cNvSpPr>
            <a:spLocks noGrp="1"/>
          </p:cNvSpPr>
          <p:nvPr>
            <p:ph idx="1"/>
          </p:nvPr>
        </p:nvSpPr>
        <p:spPr>
          <a:xfrm>
            <a:off x="1303871" y="2370666"/>
            <a:ext cx="9601196" cy="3318936"/>
          </a:xfrm>
        </p:spPr>
        <p:txBody>
          <a:bodyPr/>
          <a:lstStyle/>
          <a:p>
            <a:endParaRPr lang="sr-Cyrl-RS" dirty="0"/>
          </a:p>
          <a:p>
            <a:r>
              <a:rPr lang="en-US" dirty="0"/>
              <a:t>Theurgy (act, spell, ability to perform miracles, clairvoyance), based its principles of healing on practiced prayers, which were used to try to protect health or achieve healing of diseases</a:t>
            </a:r>
          </a:p>
        </p:txBody>
      </p:sp>
    </p:spTree>
    <p:extLst>
      <p:ext uri="{BB962C8B-B14F-4D97-AF65-F5344CB8AC3E}">
        <p14:creationId xmlns:p14="http://schemas.microsoft.com/office/powerpoint/2010/main" val="12051326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224</TotalTime>
  <Words>3391</Words>
  <Application>Microsoft Office PowerPoint</Application>
  <PresentationFormat>Widescreen</PresentationFormat>
  <Paragraphs>166</Paragraphs>
  <Slides>43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43</vt:i4>
      </vt:variant>
    </vt:vector>
  </HeadingPairs>
  <TitlesOfParts>
    <vt:vector size="47" baseType="lpstr">
      <vt:lpstr>Arial</vt:lpstr>
      <vt:lpstr>Garamond</vt:lpstr>
      <vt:lpstr>Times New Roman</vt:lpstr>
      <vt:lpstr>Organic</vt:lpstr>
      <vt:lpstr>Traditional medicine </vt:lpstr>
      <vt:lpstr>Traditional medicine </vt:lpstr>
      <vt:lpstr>Complementary and alternative medicine</vt:lpstr>
      <vt:lpstr> Traditional, complementary, alternative medicine </vt:lpstr>
      <vt:lpstr>PowerPoint Presentation</vt:lpstr>
      <vt:lpstr>PowerPoint Presentation</vt:lpstr>
      <vt:lpstr>Magical medicine</vt:lpstr>
      <vt:lpstr> Animistic medicine  </vt:lpstr>
      <vt:lpstr>Theurgical medicine </vt:lpstr>
      <vt:lpstr>Ethnomedicine or folk medicine </vt:lpstr>
      <vt:lpstr>Scientific medicine</vt:lpstr>
      <vt:lpstr>History, theories and concepts of traditional medicine systems</vt:lpstr>
      <vt:lpstr>The first beginnings of traditional medicine can be found in the magical medicine of witch doctors and shamans, which has survived even today in some African countries.</vt:lpstr>
      <vt:lpstr>PowerPoint Presentation</vt:lpstr>
      <vt:lpstr>PowerPoint Presentation</vt:lpstr>
      <vt:lpstr>PowerPoint Presentation</vt:lpstr>
      <vt:lpstr>Millennium transition of traditional medicine </vt:lpstr>
      <vt:lpstr>PowerPoint Presentation</vt:lpstr>
      <vt:lpstr>Traditional medicine in the 21st century </vt:lpstr>
      <vt:lpstr>Traditional medicine in the 21st century </vt:lpstr>
      <vt:lpstr>PowerPoint Presentation</vt:lpstr>
      <vt:lpstr>PowerPoint Presentation</vt:lpstr>
      <vt:lpstr>PowerPoint Presentation</vt:lpstr>
      <vt:lpstr>PowerPoint Presentation</vt:lpstr>
      <vt:lpstr>Systematization of traditional medicine</vt:lpstr>
      <vt:lpstr>PowerPoint Presentation</vt:lpstr>
      <vt:lpstr>Traditional Chinese Medicine </vt:lpstr>
      <vt:lpstr>Chinese Materia Medica </vt:lpstr>
      <vt:lpstr>Acupuncture </vt:lpstr>
      <vt:lpstr>Ayurveda</vt:lpstr>
      <vt:lpstr>Naturopathy </vt:lpstr>
      <vt:lpstr>Homeopathy</vt:lpstr>
      <vt:lpstr>Медицина ума и тела </vt:lpstr>
      <vt:lpstr>Biologically based practice </vt:lpstr>
      <vt:lpstr>  Chiropractic   </vt:lpstr>
      <vt:lpstr>Osteopathic medicine  </vt:lpstr>
      <vt:lpstr>Rolfing </vt:lpstr>
      <vt:lpstr>Reflexology</vt:lpstr>
      <vt:lpstr>Туина </vt:lpstr>
      <vt:lpstr>Massage </vt:lpstr>
      <vt:lpstr>Energy therapy  </vt:lpstr>
      <vt:lpstr>Folk medicine, traditional domestic medicine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soclek</dc:creator>
  <cp:lastModifiedBy>soclek</cp:lastModifiedBy>
  <cp:revision>31</cp:revision>
  <dcterms:created xsi:type="dcterms:W3CDTF">2023-09-13T09:19:15Z</dcterms:created>
  <dcterms:modified xsi:type="dcterms:W3CDTF">2024-04-11T13:44:18Z</dcterms:modified>
</cp:coreProperties>
</file>